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310" r:id="rId3"/>
    <p:sldId id="311" r:id="rId4"/>
    <p:sldId id="321" r:id="rId5"/>
    <p:sldId id="312" r:id="rId6"/>
    <p:sldId id="302" r:id="rId7"/>
    <p:sldId id="351" r:id="rId8"/>
    <p:sldId id="308" r:id="rId9"/>
    <p:sldId id="288" r:id="rId10"/>
    <p:sldId id="335" r:id="rId11"/>
    <p:sldId id="314" r:id="rId12"/>
    <p:sldId id="325" r:id="rId13"/>
    <p:sldId id="326" r:id="rId14"/>
    <p:sldId id="336" r:id="rId15"/>
    <p:sldId id="346" r:id="rId16"/>
    <p:sldId id="331" r:id="rId17"/>
    <p:sldId id="294" r:id="rId18"/>
    <p:sldId id="345" r:id="rId19"/>
    <p:sldId id="344" r:id="rId20"/>
    <p:sldId id="332" r:id="rId21"/>
    <p:sldId id="334" r:id="rId22"/>
    <p:sldId id="295" r:id="rId23"/>
    <p:sldId id="353" r:id="rId24"/>
    <p:sldId id="352" r:id="rId25"/>
    <p:sldId id="348" r:id="rId26"/>
    <p:sldId id="349" r:id="rId27"/>
    <p:sldId id="342" r:id="rId28"/>
    <p:sldId id="343" r:id="rId29"/>
    <p:sldId id="323" r:id="rId30"/>
    <p:sldId id="322" r:id="rId31"/>
    <p:sldId id="316" r:id="rId32"/>
    <p:sldId id="324" r:id="rId33"/>
    <p:sldId id="327" r:id="rId34"/>
    <p:sldId id="317" r:id="rId35"/>
    <p:sldId id="318" r:id="rId36"/>
    <p:sldId id="319" r:id="rId37"/>
    <p:sldId id="328" r:id="rId38"/>
    <p:sldId id="309" r:id="rId39"/>
    <p:sldId id="354" r:id="rId4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29" clrIdx="0">
    <p:extLst>
      <p:ext uri="{19B8F6BF-5375-455C-9EA6-DF929625EA0E}">
        <p15:presenceInfo xmlns:p15="http://schemas.microsoft.com/office/powerpoint/2012/main" userId="S-1-5-21-1060284298-1343024091-682003330-20842" providerId="AD"/>
      </p:ext>
    </p:extLst>
  </p:cmAuthor>
  <p:cmAuthor id="2" name="Maria Capandegui Widén" initials="MCW" lastIdx="3" clrIdx="1">
    <p:extLst>
      <p:ext uri="{19B8F6BF-5375-455C-9EA6-DF929625EA0E}">
        <p15:presenceInfo xmlns:p15="http://schemas.microsoft.com/office/powerpoint/2012/main" userId="S::maria.widen@slu.se::5cfab991-0bf4-4ff9-9acf-5927e46d344a"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 id="4" name="Abu Bakar Siddique" initials="ABS" lastIdx="9" clrIdx="3">
    <p:extLst>
      <p:ext uri="{19B8F6BF-5375-455C-9EA6-DF929625EA0E}">
        <p15:presenceInfo xmlns:p15="http://schemas.microsoft.com/office/powerpoint/2012/main" userId="S::abu.siddique@slu.se::ac9ee63d-4ed8-4173-babb-caf9bb61c6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4CB9"/>
    <a:srgbClr val="0094A4"/>
    <a:srgbClr val="008A99"/>
    <a:srgbClr val="FFFFFF"/>
    <a:srgbClr val="00B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54630-5A81-40DC-B508-ED43675417DC}" v="62" dt="2025-09-25T20:16:19.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88321" autoAdjust="0"/>
  </p:normalViewPr>
  <p:slideViewPr>
    <p:cSldViewPr snapToGrid="0">
      <p:cViewPr varScale="1">
        <p:scale>
          <a:sx n="84" d="100"/>
          <a:sy n="84" d="100"/>
        </p:scale>
        <p:origin x="1138" y="77"/>
      </p:cViewPr>
      <p:guideLst/>
    </p:cSldViewPr>
  </p:slideViewPr>
  <p:outlineViewPr>
    <p:cViewPr>
      <p:scale>
        <a:sx n="33" d="100"/>
        <a:sy n="33" d="100"/>
      </p:scale>
      <p:origin x="0" y="-3162"/>
    </p:cViewPr>
  </p:outlineViewPr>
  <p:notesTextViewPr>
    <p:cViewPr>
      <p:scale>
        <a:sx n="1" d="1"/>
        <a:sy n="1" d="1"/>
      </p:scale>
      <p:origin x="0" y="0"/>
    </p:cViewPr>
  </p:notesTextViewPr>
  <p:notesViewPr>
    <p:cSldViewPr snapToGrid="0">
      <p:cViewPr varScale="1">
        <p:scale>
          <a:sx n="59" d="100"/>
          <a:sy n="59" d="100"/>
        </p:scale>
        <p:origin x="27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u Bakar Siddique" userId="ac9ee63d-4ed8-4173-babb-caf9bb61c670" providerId="ADAL" clId="{633B9F6B-CF02-4E90-9952-C6AED9AFB5F1}"/>
    <pc:docChg chg="modSld">
      <pc:chgData name="Abu Bakar Siddique" userId="ac9ee63d-4ed8-4173-babb-caf9bb61c670" providerId="ADAL" clId="{633B9F6B-CF02-4E90-9952-C6AED9AFB5F1}" dt="2025-09-25T20:16:19.528" v="61" actId="20577"/>
      <pc:docMkLst>
        <pc:docMk/>
      </pc:docMkLst>
      <pc:sldChg chg="modSp modAnim">
        <pc:chgData name="Abu Bakar Siddique" userId="ac9ee63d-4ed8-4173-babb-caf9bb61c670" providerId="ADAL" clId="{633B9F6B-CF02-4E90-9952-C6AED9AFB5F1}" dt="2025-09-25T20:16:19.528" v="61" actId="20577"/>
        <pc:sldMkLst>
          <pc:docMk/>
          <pc:sldMk cId="2531764794" sldId="314"/>
        </pc:sldMkLst>
        <pc:spChg chg="mod">
          <ac:chgData name="Abu Bakar Siddique" userId="ac9ee63d-4ed8-4173-babb-caf9bb61c670" providerId="ADAL" clId="{633B9F6B-CF02-4E90-9952-C6AED9AFB5F1}" dt="2025-09-25T20:16:19.528" v="61" actId="20577"/>
          <ac:spMkLst>
            <pc:docMk/>
            <pc:sldMk cId="2531764794" sldId="314"/>
            <ac:spMk id="5" creationId="{7F529AB5-FA62-65EB-5FDA-12CC886268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B015-B432-604B-91B7-3C18364E816A}" type="datetimeFigureOut">
              <a:rPr lang="sv-SE" smtClean="0"/>
              <a:t>2025-09-25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60DCC-96EC-F048-A79B-66C0638B630C}" type="slidenum">
              <a:rPr lang="sv-SE" smtClean="0"/>
              <a:t>‹#›</a:t>
            </a:fld>
            <a:endParaRPr lang="sv-SE"/>
          </a:p>
        </p:txBody>
      </p:sp>
    </p:spTree>
    <p:extLst>
      <p:ext uri="{BB962C8B-B14F-4D97-AF65-F5344CB8AC3E}">
        <p14:creationId xmlns:p14="http://schemas.microsoft.com/office/powerpoint/2010/main" val="353238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a:t>
            </a:fld>
            <a:endParaRPr lang="sv-SE"/>
          </a:p>
        </p:txBody>
      </p:sp>
    </p:spTree>
    <p:extLst>
      <p:ext uri="{BB962C8B-B14F-4D97-AF65-F5344CB8AC3E}">
        <p14:creationId xmlns:p14="http://schemas.microsoft.com/office/powerpoint/2010/main" val="2262358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22</a:t>
            </a:fld>
            <a:endParaRPr lang="sv-SE"/>
          </a:p>
        </p:txBody>
      </p:sp>
    </p:spTree>
    <p:extLst>
      <p:ext uri="{BB962C8B-B14F-4D97-AF65-F5344CB8AC3E}">
        <p14:creationId xmlns:p14="http://schemas.microsoft.com/office/powerpoint/2010/main" val="146810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24</a:t>
            </a:fld>
            <a:endParaRPr lang="sv-SE"/>
          </a:p>
        </p:txBody>
      </p:sp>
    </p:spTree>
    <p:extLst>
      <p:ext uri="{BB962C8B-B14F-4D97-AF65-F5344CB8AC3E}">
        <p14:creationId xmlns:p14="http://schemas.microsoft.com/office/powerpoint/2010/main" val="2622603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https://hbs-rcs.github.io/large_data_in_R/</a:t>
            </a:r>
          </a:p>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30</a:t>
            </a:fld>
            <a:endParaRPr lang="sv-SE"/>
          </a:p>
        </p:txBody>
      </p:sp>
    </p:spTree>
    <p:extLst>
      <p:ext uri="{BB962C8B-B14F-4D97-AF65-F5344CB8AC3E}">
        <p14:creationId xmlns:p14="http://schemas.microsoft.com/office/powerpoint/2010/main" val="138652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31</a:t>
            </a:fld>
            <a:endParaRPr lang="sv-SE"/>
          </a:p>
        </p:txBody>
      </p:sp>
    </p:spTree>
    <p:extLst>
      <p:ext uri="{BB962C8B-B14F-4D97-AF65-F5344CB8AC3E}">
        <p14:creationId xmlns:p14="http://schemas.microsoft.com/office/powerpoint/2010/main" val="91833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https://rviews.rstudio.com/2019/07/17/3-big-data-strategies-for-r/ </a:t>
            </a:r>
          </a:p>
          <a:p>
            <a:endParaRPr lang="en-US" dirty="0"/>
          </a:p>
          <a:p>
            <a:r>
              <a:rPr lang="en-US" dirty="0"/>
              <a:t>https://rviews.rstudio.com/2019/07/17/3-big-data-strategies-for-r/</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32</a:t>
            </a:fld>
            <a:endParaRPr lang="sv-SE"/>
          </a:p>
        </p:txBody>
      </p:sp>
    </p:spTree>
    <p:extLst>
      <p:ext uri="{BB962C8B-B14F-4D97-AF65-F5344CB8AC3E}">
        <p14:creationId xmlns:p14="http://schemas.microsoft.com/office/powerpoint/2010/main" val="270758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https://www.itl.nist.gov/div898/handbook/prc/section1/prc16.htm </a:t>
            </a:r>
          </a:p>
          <a:p>
            <a:endParaRPr lang="en-US" dirty="0"/>
          </a:p>
          <a:p>
            <a:r>
              <a:rPr lang="en-US" dirty="0"/>
              <a:t>https://www.reneshbedre.com/blog/find-outliers.html#mean-and-standard-deviation-sd</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36</a:t>
            </a:fld>
            <a:endParaRPr lang="sv-SE"/>
          </a:p>
        </p:txBody>
      </p:sp>
    </p:spTree>
    <p:extLst>
      <p:ext uri="{BB962C8B-B14F-4D97-AF65-F5344CB8AC3E}">
        <p14:creationId xmlns:p14="http://schemas.microsoft.com/office/powerpoint/2010/main" val="368353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4144"/>
                </a:solidFill>
                <a:effectLst/>
                <a:latin typeface="-apple-system"/>
              </a:rPr>
              <a:t>The interquartile range (IQR) is a difference between the data points which ranks at 25th percentile (first quartile or Q1) and 75th percentile (third quartile or Q3) in the dataset (</a:t>
            </a:r>
            <a:r>
              <a:rPr lang="en-US" b="0" i="1" dirty="0">
                <a:solidFill>
                  <a:srgbClr val="3D4144"/>
                </a:solidFill>
                <a:effectLst/>
                <a:latin typeface="-apple-system"/>
              </a:rPr>
              <a:t>IQR = Q3 - Q1</a:t>
            </a:r>
            <a:r>
              <a:rPr lang="en-US" b="0" i="0" dirty="0">
                <a:solidFill>
                  <a:srgbClr val="3D4144"/>
                </a:solidFill>
                <a:effectLst/>
                <a:latin typeface="-apple-system"/>
              </a:rPr>
              <a:t>).</a:t>
            </a:r>
          </a:p>
          <a:p>
            <a:endParaRPr lang="en-US" dirty="0"/>
          </a:p>
          <a:p>
            <a:r>
              <a:rPr lang="en-US" dirty="0"/>
              <a:t>https://www.itl.nist.gov/div898/handbook/prc/section1/prc16.htm </a:t>
            </a:r>
          </a:p>
          <a:p>
            <a:endParaRPr lang="en-US" dirty="0"/>
          </a:p>
          <a:p>
            <a:r>
              <a:rPr lang="en-US" dirty="0"/>
              <a:t>https://www.reneshbedre.com/blog/find-outliers.html#mean-and-standard-deviation-sd</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37</a:t>
            </a:fld>
            <a:endParaRPr lang="sv-SE"/>
          </a:p>
        </p:txBody>
      </p:sp>
    </p:spTree>
    <p:extLst>
      <p:ext uri="{BB962C8B-B14F-4D97-AF65-F5344CB8AC3E}">
        <p14:creationId xmlns:p14="http://schemas.microsoft.com/office/powerpoint/2010/main" val="255017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38</a:t>
            </a:fld>
            <a:endParaRPr lang="sv-SE"/>
          </a:p>
        </p:txBody>
      </p:sp>
    </p:spTree>
    <p:extLst>
      <p:ext uri="{BB962C8B-B14F-4D97-AF65-F5344CB8AC3E}">
        <p14:creationId xmlns:p14="http://schemas.microsoft.com/office/powerpoint/2010/main" val="350968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a:t>
            </a:fld>
            <a:endParaRPr lang="sv-SE"/>
          </a:p>
        </p:txBody>
      </p:sp>
    </p:spTree>
    <p:extLst>
      <p:ext uri="{BB962C8B-B14F-4D97-AF65-F5344CB8AC3E}">
        <p14:creationId xmlns:p14="http://schemas.microsoft.com/office/powerpoint/2010/main" val="154204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download them separately</a:t>
            </a:r>
          </a:p>
          <a:p>
            <a:r>
              <a:rPr lang="en-US" dirty="0"/>
              <a:t>Make sure to download R before installing RStudio</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a:t>
            </a:fld>
            <a:endParaRPr lang="sv-SE"/>
          </a:p>
        </p:txBody>
      </p:sp>
    </p:spTree>
    <p:extLst>
      <p:ext uri="{BB962C8B-B14F-4D97-AF65-F5344CB8AC3E}">
        <p14:creationId xmlns:p14="http://schemas.microsoft.com/office/powerpoint/2010/main" val="260190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7</a:t>
            </a:fld>
            <a:endParaRPr lang="sv-SE"/>
          </a:p>
        </p:txBody>
      </p:sp>
    </p:spTree>
    <p:extLst>
      <p:ext uri="{BB962C8B-B14F-4D97-AF65-F5344CB8AC3E}">
        <p14:creationId xmlns:p14="http://schemas.microsoft.com/office/powerpoint/2010/main" val="2191911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11</a:t>
            </a:fld>
            <a:endParaRPr lang="sv-SE"/>
          </a:p>
        </p:txBody>
      </p:sp>
    </p:spTree>
    <p:extLst>
      <p:ext uri="{BB962C8B-B14F-4D97-AF65-F5344CB8AC3E}">
        <p14:creationId xmlns:p14="http://schemas.microsoft.com/office/powerpoint/2010/main" val="136338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Sans9-Regular"/>
              </a:rPr>
              <a:t>arrow pointing at the object receiving the value of the expression.</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15</a:t>
            </a:fld>
            <a:endParaRPr lang="sv-SE"/>
          </a:p>
        </p:txBody>
      </p:sp>
    </p:spTree>
    <p:extLst>
      <p:ext uri="{BB962C8B-B14F-4D97-AF65-F5344CB8AC3E}">
        <p14:creationId xmlns:p14="http://schemas.microsoft.com/office/powerpoint/2010/main" val="309202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LMSans10-Oblique"/>
              </a:rPr>
              <a:t>scalars </a:t>
            </a:r>
            <a:r>
              <a:rPr lang="en-US" sz="1800" b="0" i="0" u="none" strike="noStrike" baseline="0" dirty="0">
                <a:latin typeface="LMSans10-Regular"/>
              </a:rPr>
              <a:t>(a single number – 0-dimensional), </a:t>
            </a:r>
          </a:p>
          <a:p>
            <a:pPr algn="l"/>
            <a:r>
              <a:rPr lang="en-US" sz="1800" b="0" i="1" u="none" strike="noStrike" baseline="0" dirty="0">
                <a:latin typeface="LMSans10-Oblique"/>
              </a:rPr>
              <a:t>vectors </a:t>
            </a:r>
            <a:r>
              <a:rPr lang="en-US" sz="1800" b="0" i="0" u="none" strike="noStrike" baseline="0" dirty="0">
                <a:latin typeface="LMSans10-Regular"/>
              </a:rPr>
              <a:t>(arow of numbers, also called arrays – 1-dimensional) and </a:t>
            </a:r>
          </a:p>
          <a:p>
            <a:pPr algn="l"/>
            <a:r>
              <a:rPr lang="en-US" sz="1800" b="0" i="1" u="none" strike="noStrike" baseline="0" dirty="0">
                <a:latin typeface="LMSans10-Oblique"/>
              </a:rPr>
              <a:t>matrices </a:t>
            </a:r>
            <a:r>
              <a:rPr lang="en-US" sz="1800" b="0" i="0" u="none" strike="noStrike" baseline="0" dirty="0">
                <a:latin typeface="LMSans10-Regular"/>
              </a:rPr>
              <a:t>(like a table – 2-dimensional).</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17</a:t>
            </a:fld>
            <a:endParaRPr lang="sv-SE"/>
          </a:p>
        </p:txBody>
      </p:sp>
    </p:spTree>
    <p:extLst>
      <p:ext uri="{BB962C8B-B14F-4D97-AF65-F5344CB8AC3E}">
        <p14:creationId xmlns:p14="http://schemas.microsoft.com/office/powerpoint/2010/main" val="347618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As.cah</a:t>
            </a:r>
            <a:endParaRPr lang="en-US" dirty="0"/>
          </a:p>
          <a:p>
            <a:r>
              <a:rPr lang="en-US" dirty="0"/>
              <a:t>As numeric</a:t>
            </a:r>
          </a:p>
          <a:p>
            <a:r>
              <a:rPr lang="en-US" dirty="0"/>
              <a:t>As </a:t>
            </a:r>
            <a:r>
              <a:rPr lang="en-US" dirty="0" err="1"/>
              <a:t>intiger</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18</a:t>
            </a:fld>
            <a:endParaRPr lang="sv-SE"/>
          </a:p>
        </p:txBody>
      </p:sp>
    </p:spTree>
    <p:extLst>
      <p:ext uri="{BB962C8B-B14F-4D97-AF65-F5344CB8AC3E}">
        <p14:creationId xmlns:p14="http://schemas.microsoft.com/office/powerpoint/2010/main" val="286049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Facotors</a:t>
            </a:r>
            <a:r>
              <a:rPr lang="en-US" dirty="0"/>
              <a:t>: </a:t>
            </a:r>
            <a:r>
              <a:rPr lang="en-US" b="1" i="0" dirty="0">
                <a:solidFill>
                  <a:srgbClr val="222222"/>
                </a:solidFill>
                <a:effectLst/>
                <a:latin typeface="Source Sans Pro" panose="020B0503030403020204" pitchFamily="34" charset="0"/>
              </a:rPr>
              <a:t>Factor in R</a:t>
            </a:r>
            <a:r>
              <a:rPr lang="en-US" b="0" i="0" dirty="0">
                <a:solidFill>
                  <a:srgbClr val="222222"/>
                </a:solidFill>
                <a:effectLst/>
                <a:latin typeface="Source Sans Pro" panose="020B0503030403020204" pitchFamily="34" charset="0"/>
              </a:rPr>
              <a:t> is a variable used to </a:t>
            </a:r>
            <a:r>
              <a:rPr lang="en-US" b="1" i="0" dirty="0">
                <a:solidFill>
                  <a:srgbClr val="222222"/>
                </a:solidFill>
                <a:effectLst/>
                <a:latin typeface="Source Sans Pro" panose="020B0503030403020204" pitchFamily="34" charset="0"/>
              </a:rPr>
              <a:t>categorize and store </a:t>
            </a:r>
            <a:r>
              <a:rPr lang="en-US" b="0" i="0" dirty="0">
                <a:solidFill>
                  <a:srgbClr val="222222"/>
                </a:solidFill>
                <a:effectLst/>
                <a:latin typeface="Source Sans Pro" panose="020B0503030403020204" pitchFamily="34" charset="0"/>
              </a:rPr>
              <a:t>the data as a vector of integer values. Factor in R is also known as a </a:t>
            </a:r>
            <a:r>
              <a:rPr lang="en-US" b="1" i="0" dirty="0">
                <a:solidFill>
                  <a:srgbClr val="222222"/>
                </a:solidFill>
                <a:effectLst/>
                <a:latin typeface="Source Sans Pro" panose="020B0503030403020204" pitchFamily="34" charset="0"/>
              </a:rPr>
              <a:t>categorical variable</a:t>
            </a:r>
            <a:r>
              <a:rPr lang="en-US" b="0" i="0" dirty="0">
                <a:solidFill>
                  <a:srgbClr val="222222"/>
                </a:solidFill>
                <a:effectLst/>
                <a:latin typeface="Source Sans Pro" panose="020B0503030403020204" pitchFamily="34" charset="0"/>
              </a:rPr>
              <a:t> that stores both string and integer data values as levels. Factor is mostly used in </a:t>
            </a:r>
            <a:r>
              <a:rPr lang="en-US" b="1" i="0" dirty="0">
                <a:solidFill>
                  <a:srgbClr val="222222"/>
                </a:solidFill>
                <a:effectLst/>
                <a:latin typeface="Source Sans Pro" panose="020B0503030403020204" pitchFamily="34" charset="0"/>
              </a:rPr>
              <a:t>Statistical Modeling and exploratory data analysis with R</a:t>
            </a:r>
            <a:r>
              <a:rPr lang="en-US" b="0" i="0" dirty="0">
                <a:solidFill>
                  <a:srgbClr val="222222"/>
                </a:solidFill>
                <a:effectLst/>
                <a:latin typeface="Source Sans Pro" panose="020B0503030403020204" pitchFamily="34" charset="0"/>
              </a:rPr>
              <a:t>.</a:t>
            </a:r>
          </a:p>
          <a:p>
            <a:pPr algn="l"/>
            <a:r>
              <a:rPr lang="en-US" b="0" i="0" dirty="0">
                <a:solidFill>
                  <a:srgbClr val="222222"/>
                </a:solidFill>
                <a:effectLst/>
                <a:latin typeface="Source Sans Pro" panose="020B0503030403020204" pitchFamily="34" charset="0"/>
              </a:rPr>
              <a:t>In a dataset, we can distinguish </a:t>
            </a:r>
            <a:r>
              <a:rPr lang="en-US" b="1" i="0" dirty="0">
                <a:solidFill>
                  <a:srgbClr val="222222"/>
                </a:solidFill>
                <a:effectLst/>
                <a:latin typeface="Source Sans Pro" panose="020B0503030403020204" pitchFamily="34" charset="0"/>
              </a:rPr>
              <a:t>two types of variables: categorical </a:t>
            </a:r>
            <a:r>
              <a:rPr lang="en-US" b="0" i="0" dirty="0">
                <a:solidFill>
                  <a:srgbClr val="222222"/>
                </a:solidFill>
                <a:effectLst/>
                <a:latin typeface="Source Sans Pro" panose="020B0503030403020204" pitchFamily="34" charset="0"/>
              </a:rPr>
              <a:t>and </a:t>
            </a:r>
            <a:r>
              <a:rPr lang="en-US" b="1" i="0" dirty="0">
                <a:solidFill>
                  <a:srgbClr val="222222"/>
                </a:solidFill>
                <a:effectLst/>
                <a:latin typeface="Source Sans Pro" panose="020B0503030403020204" pitchFamily="34" charset="0"/>
              </a:rPr>
              <a:t>continuous</a:t>
            </a:r>
            <a:r>
              <a:rPr lang="en-US" b="0" i="0" dirty="0">
                <a:solidFill>
                  <a:srgbClr val="222222"/>
                </a:solidFill>
                <a:effectLst/>
                <a:latin typeface="Source Sans Pro" panose="020B0503030403020204" pitchFamily="34" charset="0"/>
              </a:rPr>
              <a:t>.</a:t>
            </a:r>
          </a:p>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20</a:t>
            </a:fld>
            <a:endParaRPr lang="sv-SE"/>
          </a:p>
        </p:txBody>
      </p:sp>
    </p:spTree>
    <p:extLst>
      <p:ext uri="{BB962C8B-B14F-4D97-AF65-F5344CB8AC3E}">
        <p14:creationId xmlns:p14="http://schemas.microsoft.com/office/powerpoint/2010/main" val="59697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Pausbi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712788" algn="l"/>
              </a:tabLst>
            </a:pPr>
            <a:r>
              <a:rPr lang="sv-SE" sz="1200" i="1" u="none">
                <a:effectLst/>
                <a:latin typeface="Calibri" panose="020F0502020204030204" pitchFamily="34" charset="0"/>
                <a:ea typeface="Calibri" panose="020F0502020204030204" pitchFamily="34" charset="0"/>
                <a:cs typeface="Times New Roman" panose="02020603050405020304" pitchFamily="18" charset="0"/>
              </a:rPr>
              <a:t>Startsidan </a:t>
            </a:r>
            <a:r>
              <a:rPr lang="sv-SE" sz="1200" i="0" u="none">
                <a:effectLst/>
                <a:latin typeface="Calibri" panose="020F0502020204030204" pitchFamily="34" charset="0"/>
                <a:ea typeface="Calibri" panose="020F0502020204030204" pitchFamily="34" charset="0"/>
                <a:cs typeface="Times New Roman" panose="02020603050405020304" pitchFamily="18" charset="0"/>
              </a:rPr>
              <a:t>är förvald och fast, kan också väljas som paussida, t.ex. under kaffepausen i ett föredrag. Du ser alla mallsidorna under ”Ny Bild/Layout”.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6899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10654146" cy="3681552"/>
          </a:xfrm>
        </p:spPr>
        <p:txBody>
          <a:bodyPr/>
          <a:lstStyle/>
          <a:p>
            <a:pPr lvl="0"/>
            <a:r>
              <a:rPr lang="en-US"/>
              <a:t>Edit Master text styles</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för en- eller tvåradig rubrik och innehåll i fullbredd. Du kan också lägga in en bildtext.</a:t>
            </a:r>
          </a:p>
        </p:txBody>
      </p:sp>
    </p:spTree>
    <p:extLst>
      <p:ext uri="{BB962C8B-B14F-4D97-AF65-F5344CB8AC3E}">
        <p14:creationId xmlns:p14="http://schemas.microsoft.com/office/powerpoint/2010/main" val="29427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 och innehåll, 2 spal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5198919" cy="3681552"/>
          </a:xfrm>
        </p:spPr>
        <p:txBody>
          <a:bodyPr/>
          <a:lstStyle/>
          <a:p>
            <a:pPr lvl="0"/>
            <a:r>
              <a:rPr lang="en-US"/>
              <a:t>Edit Master text styles</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p:nvPr>
        </p:nvSpPr>
        <p:spPr>
          <a:xfrm>
            <a:off x="6231083" y="2407521"/>
            <a:ext cx="5198919" cy="3681552"/>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i tvåspalt</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för en- eller tvåradig rubrik och innehåll i två spalter (text, bild, diagram, film etc.). Du kan också lägga in en bildtext.</a:t>
            </a:r>
          </a:p>
        </p:txBody>
      </p:sp>
    </p:spTree>
    <p:extLst>
      <p:ext uri="{BB962C8B-B14F-4D97-AF65-F5344CB8AC3E}">
        <p14:creationId xmlns:p14="http://schemas.microsoft.com/office/powerpoint/2010/main" val="241781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bild">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sv-SE"/>
              <a:t>Bild/Film</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sv-SE"/>
              <a:t>.</a:t>
            </a:r>
          </a:p>
          <a:p>
            <a:pPr lvl="0"/>
            <a:endParaRPr lang="sv-SE"/>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676467"/>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Helbild</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På denna mallsida kan du exempelvis lägga in en helsidesbild eller en film.</a:t>
            </a:r>
          </a:p>
        </p:txBody>
      </p:sp>
    </p:spTree>
    <p:extLst>
      <p:ext uri="{BB962C8B-B14F-4D97-AF65-F5344CB8AC3E}">
        <p14:creationId xmlns:p14="http://schemas.microsoft.com/office/powerpoint/2010/main" val="12592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rade objek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objekt: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objekt med varsin bildtext, centrerat. Bra när du vill jämföra objekt från olika år etc. Om du behöver göra fler/färre rutor kan du kopiera/ta bort platshållare.</a:t>
            </a:r>
          </a:p>
        </p:txBody>
      </p:sp>
    </p:spTree>
    <p:extLst>
      <p:ext uri="{BB962C8B-B14F-4D97-AF65-F5344CB8AC3E}">
        <p14:creationId xmlns:p14="http://schemas.microsoft.com/office/powerpoint/2010/main" val="7035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änsterställda bilder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bilder: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bilder med varsin bildtext, vänsterställt. Bra när du vill jämföra bild från olika år etc. Om du behöver göra fler/färre rutor kan du kopiera/ta bort platshållare.</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sv-SE"/>
              <a:t>4 vänsterställda bilder</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sv-SE"/>
              <a:t>4 vänsterställda bilder</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sv-SE"/>
              <a:t>4 vänsterställda bilder</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sv-SE"/>
              <a:t>4 vänsterställda bilder</a:t>
            </a:r>
          </a:p>
        </p:txBody>
      </p:sp>
    </p:spTree>
    <p:extLst>
      <p:ext uri="{BB962C8B-B14F-4D97-AF65-F5344CB8AC3E}">
        <p14:creationId xmlns:p14="http://schemas.microsoft.com/office/powerpoint/2010/main" val="20808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om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Tom svart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välj som paussida eller lägg in om du vill diskutera något utanför presentationen. Svart sida gör presentationen mindre tung än en bild.</a:t>
            </a:r>
          </a:p>
        </p:txBody>
      </p:sp>
    </p:spTree>
    <p:extLst>
      <p:ext uri="{BB962C8B-B14F-4D97-AF65-F5344CB8AC3E}">
        <p14:creationId xmlns:p14="http://schemas.microsoft.com/office/powerpoint/2010/main" val="1572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llanrubrik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sv-SE"/>
              <a:t>Mellanrubrik</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Mellanrubrik svart 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centrerad vit text för att skriva enstaka ord, frågor eller mellanrubriker på. Svart sida gör presentationen mindre tung än en bild.</a:t>
            </a:r>
          </a:p>
        </p:txBody>
      </p:sp>
    </p:spTree>
    <p:extLst>
      <p:ext uri="{BB962C8B-B14F-4D97-AF65-F5344CB8AC3E}">
        <p14:creationId xmlns:p14="http://schemas.microsoft.com/office/powerpoint/2010/main" val="32222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slutande sid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a:lvl1pPr>
          </a:lstStyle>
          <a:p>
            <a:r>
              <a:rPr lang="sv-SE"/>
              <a:t>Tacktext</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600"/>
            </a:lvl1pPr>
          </a:lstStyle>
          <a:p>
            <a:pPr lvl="0"/>
            <a:r>
              <a:rPr lang="sv-SE"/>
              <a:t>Namn Efternamn, tel, mail</a:t>
            </a:r>
            <a:br>
              <a:rPr lang="sv-SE"/>
            </a:br>
            <a:r>
              <a:rPr lang="sv-SE"/>
              <a:t>webbadress</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30384" y="-1937"/>
            <a:ext cx="2261616" cy="6859937"/>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Avslutande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skriv in kontaktuppgifter eller vad du vill att folk ska komma ihåg när föreläsningen är slut.</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600"/>
            </a:lvl1pPr>
          </a:lstStyle>
          <a:p>
            <a:r>
              <a:rPr lang="sv-SE" sz="1600"/>
              <a:t>KONTAKTUPPGIFTER:</a:t>
            </a:r>
          </a:p>
        </p:txBody>
      </p:sp>
    </p:spTree>
    <p:extLst>
      <p:ext uri="{BB962C8B-B14F-4D97-AF65-F5344CB8AC3E}">
        <p14:creationId xmlns:p14="http://schemas.microsoft.com/office/powerpoint/2010/main" val="31475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5489" y="533400"/>
            <a:ext cx="9603701" cy="1143000"/>
          </a:xfrm>
        </p:spPr>
        <p:txBody>
          <a:bodyPr/>
          <a:lstStyle/>
          <a:p>
            <a:r>
              <a:rPr lang="en-US"/>
              <a:t>Click to edit Master title style</a:t>
            </a:r>
            <a:endParaRPr/>
          </a:p>
        </p:txBody>
      </p:sp>
      <p:sp>
        <p:nvSpPr>
          <p:cNvPr id="3" name="Content Placeholder 2"/>
          <p:cNvSpPr>
            <a:spLocks noGrp="1"/>
          </p:cNvSpPr>
          <p:nvPr>
            <p:ph sz="half" idx="1"/>
          </p:nvPr>
        </p:nvSpPr>
        <p:spPr>
          <a:xfrm>
            <a:off x="1065489" y="1828800"/>
            <a:ext cx="464636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19778" y="1828800"/>
            <a:ext cx="464941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63793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67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klorofyll">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7650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tx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24838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34947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9357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6405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spositionssida">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sv-SE"/>
              <a:t>Innehåll</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Dispositionssida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här skriver du in de olika punkter (kapitel) som föredraget eller mötet innehåller.</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3914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kil och utbytbar liten bild">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sv-SE"/>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sv-SE"/>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liten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p:nvPr>
        </p:nvSpPr>
        <p:spPr>
          <a:xfrm>
            <a:off x="768720" y="1250479"/>
            <a:ext cx="9862886" cy="880197"/>
          </a:xfrm>
        </p:spPr>
        <p:txBody>
          <a:bodyPr/>
          <a:lstStyle/>
          <a:p>
            <a:r>
              <a:rPr lang="en-US"/>
              <a:t>Click to edit Master title style</a:t>
            </a:r>
            <a:endParaRPr lang="sv-SE"/>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p:nvPr>
        </p:nvSpPr>
        <p:spPr>
          <a:xfrm>
            <a:off x="768720" y="2397440"/>
            <a:ext cx="9862886" cy="3648517"/>
          </a:xfrm>
        </p:spPr>
        <p:txBody>
          <a:bodyPr/>
          <a:lstStyle/>
          <a:p>
            <a:pPr lvl="0"/>
            <a:r>
              <a:rPr lang="en-US"/>
              <a:t>Edit Master text styles</a:t>
            </a:r>
          </a:p>
        </p:txBody>
      </p:sp>
    </p:spTree>
    <p:extLst>
      <p:ext uri="{BB962C8B-B14F-4D97-AF65-F5344CB8AC3E}">
        <p14:creationId xmlns:p14="http://schemas.microsoft.com/office/powerpoint/2010/main" val="38020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kil och utbytbar stor bild">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06820" y="-3430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39480" y="21533"/>
                </a:lnTo>
                <a:lnTo>
                  <a:pt x="1235637" y="0"/>
                </a:lnTo>
                <a:cubicBezTo>
                  <a:pt x="1236431" y="1916435"/>
                  <a:pt x="1233202" y="4975870"/>
                  <a:pt x="1233996" y="6892305"/>
                </a:cubicBezTo>
                <a:lnTo>
                  <a:pt x="0" y="6892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sv-SE"/>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stor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p:nvPr>
        </p:nvSpPr>
        <p:spPr>
          <a:xfrm>
            <a:off x="768720" y="1250479"/>
            <a:ext cx="5168055" cy="880197"/>
          </a:xfrm>
        </p:spPr>
        <p:txBody>
          <a:bodyPr/>
          <a:lstStyle/>
          <a:p>
            <a:r>
              <a:rPr lang="en-US"/>
              <a:t>Click to edit Master title style</a:t>
            </a:r>
            <a:endParaRPr lang="sv-SE"/>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p:nvPr>
        </p:nvSpPr>
        <p:spPr>
          <a:xfrm>
            <a:off x="768720" y="2397440"/>
            <a:ext cx="5168055" cy="3648517"/>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0202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sv-SE"/>
              <a:t>.</a:t>
            </a:r>
          </a:p>
        </p:txBody>
      </p:sp>
    </p:spTree>
    <p:extLst>
      <p:ext uri="{BB962C8B-B14F-4D97-AF65-F5344CB8AC3E}">
        <p14:creationId xmlns:p14="http://schemas.microsoft.com/office/powerpoint/2010/main" val="6294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sv-SE"/>
              <a:t>Alicka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4156250710"/>
      </p:ext>
    </p:extLst>
  </p:cSld>
  <p:clrMap bg1="lt1" tx1="dk1" bg2="lt2" tx2="dk2" accent1="accent1" accent2="accent2" accent3="accent3" accent4="accent4" accent5="accent5" accent6="accent6" hlink="hlink" folHlink="folHlink"/>
  <p:sldLayoutIdLst>
    <p:sldLayoutId id="2147483691" r:id="rId1"/>
    <p:sldLayoutId id="2147483664" r:id="rId2"/>
    <p:sldLayoutId id="2147483665" r:id="rId3"/>
    <p:sldLayoutId id="2147483667" r:id="rId4"/>
    <p:sldLayoutId id="2147483666" r:id="rId5"/>
    <p:sldLayoutId id="2147483652" r:id="rId6"/>
    <p:sldLayoutId id="2147483694" r:id="rId7"/>
    <p:sldLayoutId id="2147483677" r:id="rId8"/>
    <p:sldLayoutId id="2147483678" r:id="rId9"/>
    <p:sldLayoutId id="2147483679" r:id="rId10"/>
    <p:sldLayoutId id="2147483680" r:id="rId11"/>
    <p:sldLayoutId id="2147483681" r:id="rId12"/>
    <p:sldLayoutId id="2147483682" r:id="rId13"/>
    <p:sldLayoutId id="2147483695" r:id="rId14"/>
    <p:sldLayoutId id="2147483684" r:id="rId15"/>
    <p:sldLayoutId id="2147483685" r:id="rId16"/>
    <p:sldLayoutId id="2147483693" r:id="rId17"/>
    <p:sldLayoutId id="214748369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www.bioconductor.org/" TargetMode="External"/><Relationship Id="rId7" Type="http://schemas.openxmlformats.org/officeDocument/2006/relationships/image" Target="../media/image13.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hyperlink" Target="https://github.com/" TargetMode="External"/><Relationship Id="rId4" Type="http://schemas.openxmlformats.org/officeDocument/2006/relationships/hyperlink" Target="https://r-forge.r-project.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hyperlink" Target="https://rdatatable.gitlab.io/data.table/index.html"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orcid.org/0000-0002-0885-003X" TargetMode="External"/><Relationship Id="rId2" Type="http://schemas.openxmlformats.org/officeDocument/2006/relationships/hyperlink" Target="https://github.com/NBISwede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hyperlink" Target="https://www.tidyverse.org/" TargetMode="External"/><Relationship Id="rId3" Type="http://schemas.openxmlformats.org/officeDocument/2006/relationships/hyperlink" Target="https://bit.ly/35kn99L" TargetMode="External"/><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hyperlink" Target="https://en.wikipedia.org/wiki/Ross_Ihak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R súper básico para súper principiantes | Udemy">
            <a:extLst>
              <a:ext uri="{FF2B5EF4-FFF2-40B4-BE49-F238E27FC236}">
                <a16:creationId xmlns:a16="http://schemas.microsoft.com/office/drawing/2014/main" id="{312A9BC5-7A31-E0CB-1BF1-2CD41715B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20" y="2310581"/>
            <a:ext cx="5952974" cy="3349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1"/>
          </p:nvPr>
        </p:nvSpPr>
        <p:spPr/>
        <p:txBody>
          <a:bodyPr/>
          <a:lstStyle/>
          <a:p>
            <a:endParaRPr lang="en-US" dirty="0"/>
          </a:p>
        </p:txBody>
      </p:sp>
      <p:sp>
        <p:nvSpPr>
          <p:cNvPr id="3" name="Picture Placeholder 2"/>
          <p:cNvSpPr>
            <a:spLocks noGrp="1"/>
          </p:cNvSpPr>
          <p:nvPr>
            <p:ph type="pic" sz="quarter" idx="10"/>
          </p:nvPr>
        </p:nvSpPr>
        <p:spPr/>
        <p:txBody>
          <a:bodyPr/>
          <a:lstStyle/>
          <a:p>
            <a:endParaRPr lang="en-SE"/>
          </a:p>
        </p:txBody>
      </p:sp>
      <p:sp>
        <p:nvSpPr>
          <p:cNvPr id="4" name="Title 3"/>
          <p:cNvSpPr>
            <a:spLocks noGrp="1"/>
          </p:cNvSpPr>
          <p:nvPr>
            <p:ph type="title"/>
          </p:nvPr>
        </p:nvSpPr>
        <p:spPr>
          <a:xfrm>
            <a:off x="172944" y="263601"/>
            <a:ext cx="10524922" cy="1868556"/>
          </a:xfrm>
        </p:spPr>
        <p:txBody>
          <a:bodyPr/>
          <a:lstStyle/>
          <a:p>
            <a:pPr algn="ctr"/>
            <a:r>
              <a:rPr lang="en-US" sz="5400" dirty="0">
                <a:solidFill>
                  <a:srgbClr val="00B050"/>
                </a:solidFill>
              </a:rPr>
              <a:t>Introduction to basic R</a:t>
            </a:r>
            <a:endParaRPr lang="en-US" sz="5400" i="1" dirty="0">
              <a:solidFill>
                <a:srgbClr val="00B050"/>
              </a:solidFill>
            </a:endParaRPr>
          </a:p>
        </p:txBody>
      </p:sp>
      <p:sp>
        <p:nvSpPr>
          <p:cNvPr id="5" name="TextBox 4">
            <a:extLst>
              <a:ext uri="{FF2B5EF4-FFF2-40B4-BE49-F238E27FC236}">
                <a16:creationId xmlns:a16="http://schemas.microsoft.com/office/drawing/2014/main" id="{8439637E-9584-A456-C6DE-83EBE68CFB2C}"/>
              </a:ext>
            </a:extLst>
          </p:cNvPr>
          <p:cNvSpPr txBox="1"/>
          <p:nvPr/>
        </p:nvSpPr>
        <p:spPr>
          <a:xfrm>
            <a:off x="3540318" y="5838545"/>
            <a:ext cx="4106779" cy="914400"/>
          </a:xfrm>
          <a:prstGeom prst="rect">
            <a:avLst/>
          </a:prstGeom>
          <a:noFill/>
        </p:spPr>
        <p:txBody>
          <a:bodyPr wrap="none" lIns="0" tIns="0" rIns="0" bIns="0" rtlCol="0">
            <a:noAutofit/>
          </a:bodyPr>
          <a:lstStyle/>
          <a:p>
            <a:pPr algn="ctr">
              <a:lnSpc>
                <a:spcPts val="3000"/>
              </a:lnSpc>
            </a:pPr>
            <a:r>
              <a:rPr lang="en-US" sz="2400" dirty="0"/>
              <a:t>Abu Bakar Siddique</a:t>
            </a:r>
            <a:br>
              <a:rPr lang="en-US" sz="2400" dirty="0"/>
            </a:br>
            <a:r>
              <a:rPr lang="en-US" dirty="0"/>
              <a:t>Bioinformatician, SLUBI</a:t>
            </a:r>
            <a:endParaRPr lang="en-SE" dirty="0"/>
          </a:p>
        </p:txBody>
      </p:sp>
      <p:pic>
        <p:nvPicPr>
          <p:cNvPr id="6" name="Content Placeholder 6">
            <a:extLst>
              <a:ext uri="{FF2B5EF4-FFF2-40B4-BE49-F238E27FC236}">
                <a16:creationId xmlns:a16="http://schemas.microsoft.com/office/drawing/2014/main" id="{39486AA7-6B86-AC5D-E5BA-96AC0FE39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40610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Interacting with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19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CRAN</a:t>
            </a:r>
            <a:endParaRPr lang="en-US" b="0" i="0" u="none" strike="noStrike" dirty="0">
              <a:solidFill>
                <a:srgbClr val="00B0F0"/>
              </a:solidFill>
              <a:effectLst/>
              <a:latin typeface="Source Sans Pro" panose="020B0503030403020204" pitchFamily="34" charset="0"/>
            </a:endParaRPr>
          </a:p>
          <a:p>
            <a:pPr marL="2286000" lvl="5" indent="0">
              <a:buNone/>
            </a:pP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install.packages("</a:t>
            </a:r>
            <a:r>
              <a:rPr lang="en-GB" sz="2400" dirty="0" err="1">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tidyverse</a:t>
            </a: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2286000" lvl="5" indent="0">
              <a:buNone/>
            </a:pPr>
            <a:endParaRPr lang="en-GB" sz="240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marL="2286000" lvl="5" indent="0">
              <a:buNone/>
            </a:pP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library("</a:t>
            </a:r>
            <a:r>
              <a:rPr lang="en-GB" sz="2400" dirty="0" err="1">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tidyverse</a:t>
            </a: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400" i="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4"/>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53176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3"/>
          <a:stretch>
            <a:fillRect/>
          </a:stretch>
        </p:blipFill>
        <p:spPr>
          <a:xfrm>
            <a:off x="8806465" y="3794144"/>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26" name="Picture 2">
            <a:extLst>
              <a:ext uri="{FF2B5EF4-FFF2-40B4-BE49-F238E27FC236}">
                <a16:creationId xmlns:a16="http://schemas.microsoft.com/office/drawing/2014/main" id="{EE7E4319-182C-DBEA-7BCA-8FF88AD1A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13" y="654489"/>
            <a:ext cx="6667500" cy="5095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4956AF-C068-471B-EC8C-EB54195012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950" y="1297916"/>
            <a:ext cx="3543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34AAF8C-B981-F48A-690B-E22CF7FCC2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1592"/>
          <a:stretch/>
        </p:blipFill>
        <p:spPr bwMode="auto">
          <a:xfrm>
            <a:off x="8348049" y="3089870"/>
            <a:ext cx="3543300" cy="525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7DB4EC-8E31-28D4-D110-843DAC905992}"/>
              </a:ext>
            </a:extLst>
          </p:cNvPr>
          <p:cNvPicPr>
            <a:picLocks noChangeAspect="1"/>
          </p:cNvPicPr>
          <p:nvPr/>
        </p:nvPicPr>
        <p:blipFill>
          <a:blip r:embed="rId7"/>
          <a:stretch>
            <a:fillRect/>
          </a:stretch>
        </p:blipFill>
        <p:spPr>
          <a:xfrm>
            <a:off x="656877" y="5074413"/>
            <a:ext cx="7213971" cy="1638384"/>
          </a:xfrm>
          <a:prstGeom prst="rect">
            <a:avLst/>
          </a:prstGeom>
        </p:spPr>
      </p:pic>
      <p:pic>
        <p:nvPicPr>
          <p:cNvPr id="14" name="Picture 13">
            <a:extLst>
              <a:ext uri="{FF2B5EF4-FFF2-40B4-BE49-F238E27FC236}">
                <a16:creationId xmlns:a16="http://schemas.microsoft.com/office/drawing/2014/main" id="{B1352772-55EE-E0CD-64C8-68FCC29C36A5}"/>
              </a:ext>
            </a:extLst>
          </p:cNvPr>
          <p:cNvPicPr>
            <a:picLocks noChangeAspect="1"/>
          </p:cNvPicPr>
          <p:nvPr/>
        </p:nvPicPr>
        <p:blipFill>
          <a:blip r:embed="rId8"/>
          <a:stretch>
            <a:fillRect/>
          </a:stretch>
        </p:blipFill>
        <p:spPr>
          <a:xfrm>
            <a:off x="5091860" y="48078"/>
            <a:ext cx="4788146" cy="2667137"/>
          </a:xfrm>
          <a:prstGeom prst="rect">
            <a:avLst/>
          </a:prstGeom>
        </p:spPr>
      </p:pic>
    </p:spTree>
    <p:extLst>
      <p:ext uri="{BB962C8B-B14F-4D97-AF65-F5344CB8AC3E}">
        <p14:creationId xmlns:p14="http://schemas.microsoft.com/office/powerpoint/2010/main" val="53596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chemeClr val="bg1">
                    <a:lumMod val="65000"/>
                  </a:schemeClr>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chemeClr val="bg1">
                  <a:lumMod val="65000"/>
                </a:schemeClr>
              </a:solidFill>
              <a:effectLst/>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Bioconductor</a:t>
            </a:r>
            <a:endParaRPr lang="en-US" b="0" i="0" dirty="0">
              <a:solidFill>
                <a:srgbClr val="00B0F0"/>
              </a:solidFill>
              <a:effectLst/>
              <a:latin typeface="Source Sans Pro" panose="020B0503030403020204" pitchFamily="34" charset="0"/>
            </a:endParaRPr>
          </a:p>
          <a:p>
            <a:pPr lvl="1">
              <a:buFont typeface="Arial" panose="020B0604020202020204" pitchFamily="34" charset="0"/>
              <a:buChar char="•"/>
            </a:pPr>
            <a:r>
              <a:rPr lang="en-US" dirty="0">
                <a:solidFill>
                  <a:srgbClr val="00B0F0"/>
                </a:solidFill>
                <a:latin typeface="Source Sans Pro" panose="020B0503030403020204" pitchFamily="34" charset="0"/>
                <a:hlinkClick r:id="rId4">
                  <a:extLst>
                    <a:ext uri="{A12FA001-AC4F-418D-AE19-62706E023703}">
                      <ahyp:hlinkClr xmlns:ahyp="http://schemas.microsoft.com/office/drawing/2018/hyperlinkcolor" val="tx"/>
                    </a:ext>
                  </a:extLst>
                </a:hlinkClick>
              </a:rPr>
              <a:t>R-Forge</a:t>
            </a:r>
            <a:endParaRPr lang="en-US" dirty="0">
              <a:solidFill>
                <a:srgbClr val="00B0F0"/>
              </a:solidFill>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GitHub</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6"/>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 name="Picture 9">
            <a:extLst>
              <a:ext uri="{FF2B5EF4-FFF2-40B4-BE49-F238E27FC236}">
                <a16:creationId xmlns:a16="http://schemas.microsoft.com/office/drawing/2014/main" id="{D7B253FB-33CE-E02B-9E3A-964FEAFDF1C0}"/>
              </a:ext>
            </a:extLst>
          </p:cNvPr>
          <p:cNvPicPr>
            <a:picLocks noChangeAspect="1"/>
          </p:cNvPicPr>
          <p:nvPr/>
        </p:nvPicPr>
        <p:blipFill>
          <a:blip r:embed="rId8"/>
          <a:stretch>
            <a:fillRect/>
          </a:stretch>
        </p:blipFill>
        <p:spPr>
          <a:xfrm>
            <a:off x="3634964" y="4610343"/>
            <a:ext cx="7182852" cy="866896"/>
          </a:xfrm>
          <a:prstGeom prst="rect">
            <a:avLst/>
          </a:prstGeom>
        </p:spPr>
      </p:pic>
    </p:spTree>
    <p:extLst>
      <p:ext uri="{BB962C8B-B14F-4D97-AF65-F5344CB8AC3E}">
        <p14:creationId xmlns:p14="http://schemas.microsoft.com/office/powerpoint/2010/main" val="247508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Assign values to objects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4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76EF23-5C37-008F-B081-0813936A324C}"/>
              </a:ext>
            </a:extLst>
          </p:cNvPr>
          <p:cNvSpPr>
            <a:spLocks noGrp="1"/>
          </p:cNvSpPr>
          <p:nvPr>
            <p:ph type="title"/>
          </p:nvPr>
        </p:nvSpPr>
        <p:spPr/>
        <p:txBody>
          <a:bodyPr/>
          <a:lstStyle/>
          <a:p>
            <a:r>
              <a:rPr lang="en-US" sz="3200" dirty="0"/>
              <a:t>Assign values to objects</a:t>
            </a:r>
            <a:endParaRPr lang="en-SE" dirty="0"/>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pPr marL="0" indent="0">
              <a:buNone/>
            </a:pPr>
            <a:r>
              <a:rPr lang="en-US" dirty="0">
                <a:solidFill>
                  <a:schemeClr val="accent5">
                    <a:lumMod val="60000"/>
                    <a:lumOff val="40000"/>
                  </a:schemeClr>
                </a:solidFill>
              </a:rPr>
              <a:t>p &lt;- 3</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x &lt;- c(1, 6, 8) </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y &lt;- c(“car”, “truck”)</a:t>
            </a:r>
          </a:p>
          <a:p>
            <a:pPr marL="249238" lvl="1" indent="0">
              <a:buNone/>
            </a:pPr>
            <a:endParaRPr lang="en-US" dirty="0">
              <a:solidFill>
                <a:schemeClr val="accent5">
                  <a:lumMod val="60000"/>
                  <a:lumOff val="40000"/>
                </a:schemeClr>
              </a:solidFill>
            </a:endParaRPr>
          </a:p>
        </p:txBody>
      </p:sp>
      <p:sp>
        <p:nvSpPr>
          <p:cNvPr id="2" name="Slide Number Placeholder 1">
            <a:extLst>
              <a:ext uri="{FF2B5EF4-FFF2-40B4-BE49-F238E27FC236}">
                <a16:creationId xmlns:a16="http://schemas.microsoft.com/office/drawing/2014/main" id="{5CB1D581-A4AC-0BA9-540D-50BE9932E708}"/>
              </a:ext>
            </a:extLst>
          </p:cNvPr>
          <p:cNvSpPr>
            <a:spLocks noGrp="1"/>
          </p:cNvSpPr>
          <p:nvPr>
            <p:ph type="sldNum" sz="quarter" idx="12"/>
          </p:nvPr>
        </p:nvSpPr>
        <p:spPr/>
        <p:txBody>
          <a:bodyPr/>
          <a:lstStyle/>
          <a:p>
            <a:fld id="{E5137D0E-4A4F-4307-8994-C1891D747D59}" type="slidenum">
              <a:rPr lang="en-US" smtClean="0"/>
              <a:t>15</a:t>
            </a:fld>
            <a:endParaRPr lang="en-US" dirty="0"/>
          </a:p>
        </p:txBody>
      </p:sp>
    </p:spTree>
    <p:extLst>
      <p:ext uri="{BB962C8B-B14F-4D97-AF65-F5344CB8AC3E}">
        <p14:creationId xmlns:p14="http://schemas.microsoft.com/office/powerpoint/2010/main" val="18498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Scalars, vectors and matrices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132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vectors and </a:t>
            </a:r>
            <a:r>
              <a:rPr lang="en-US" dirty="0"/>
              <a:t>objects</a:t>
            </a:r>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r>
              <a:rPr lang="en-US" b="1" dirty="0"/>
              <a:t>Scalar</a:t>
            </a:r>
            <a:r>
              <a:rPr lang="en-US" dirty="0"/>
              <a:t> (0 </a:t>
            </a:r>
            <a:r>
              <a:rPr lang="en-US" dirty="0" err="1"/>
              <a:t>dimention</a:t>
            </a:r>
            <a:r>
              <a:rPr lang="en-US" dirty="0"/>
              <a:t>):  </a:t>
            </a:r>
          </a:p>
          <a:p>
            <a:pPr marL="249238" lvl="1" indent="0">
              <a:buNone/>
            </a:pPr>
            <a:r>
              <a:rPr lang="en-US" dirty="0">
                <a:solidFill>
                  <a:schemeClr val="accent5">
                    <a:lumMod val="60000"/>
                    <a:lumOff val="40000"/>
                  </a:schemeClr>
                </a:solidFill>
              </a:rPr>
              <a:t>p &lt;- 3</a:t>
            </a:r>
          </a:p>
          <a:p>
            <a:pPr marL="0" indent="0">
              <a:buNone/>
            </a:pPr>
            <a:endParaRPr lang="en-US" dirty="0"/>
          </a:p>
          <a:p>
            <a:r>
              <a:rPr lang="en-US" b="1" dirty="0"/>
              <a:t>Vector</a:t>
            </a:r>
            <a:r>
              <a:rPr lang="en-US" dirty="0"/>
              <a:t> (arrays -1 </a:t>
            </a:r>
            <a:r>
              <a:rPr lang="en-US" dirty="0" err="1"/>
              <a:t>dimention</a:t>
            </a:r>
            <a:r>
              <a:rPr lang="en-US" dirty="0"/>
              <a:t>) : </a:t>
            </a:r>
          </a:p>
          <a:p>
            <a:pPr marL="249238" lvl="1" indent="0">
              <a:buNone/>
            </a:pPr>
            <a:r>
              <a:rPr lang="en-US" dirty="0">
                <a:solidFill>
                  <a:schemeClr val="accent5">
                    <a:lumMod val="60000"/>
                    <a:lumOff val="40000"/>
                  </a:schemeClr>
                </a:solidFill>
              </a:rPr>
              <a:t>x &lt;- c(1, 6, 8) </a:t>
            </a:r>
          </a:p>
          <a:p>
            <a:pPr marL="249238" lvl="1" indent="0">
              <a:buNone/>
            </a:pPr>
            <a:r>
              <a:rPr lang="en-US" dirty="0">
                <a:solidFill>
                  <a:schemeClr val="accent5">
                    <a:lumMod val="60000"/>
                    <a:lumOff val="40000"/>
                  </a:schemeClr>
                </a:solidFill>
              </a:rPr>
              <a:t>y &lt;- (“car”, “truck”)</a:t>
            </a:r>
          </a:p>
          <a:p>
            <a:pPr marL="249238" lvl="1" indent="0">
              <a:buNone/>
            </a:pPr>
            <a:endParaRPr lang="en-US" dirty="0">
              <a:solidFill>
                <a:schemeClr val="accent5">
                  <a:lumMod val="60000"/>
                  <a:lumOff val="40000"/>
                </a:schemeClr>
              </a:solidFill>
            </a:endParaRPr>
          </a:p>
          <a:p>
            <a:r>
              <a:rPr lang="en-US" b="1" dirty="0"/>
              <a:t>Matrix</a:t>
            </a:r>
            <a:r>
              <a:rPr lang="en-US" dirty="0"/>
              <a:t> (2 dimension):</a:t>
            </a:r>
            <a:endParaRPr lang="en-SE" dirty="0"/>
          </a:p>
        </p:txBody>
      </p:sp>
      <p:sp>
        <p:nvSpPr>
          <p:cNvPr id="3" name="Slide Number Placeholder 2">
            <a:extLst>
              <a:ext uri="{FF2B5EF4-FFF2-40B4-BE49-F238E27FC236}">
                <a16:creationId xmlns:a16="http://schemas.microsoft.com/office/drawing/2014/main" id="{57AFAA02-885A-F740-32EE-04DC3FD33539}"/>
              </a:ext>
            </a:extLst>
          </p:cNvPr>
          <p:cNvSpPr>
            <a:spLocks noGrp="1"/>
          </p:cNvSpPr>
          <p:nvPr>
            <p:ph type="sldNum" sz="quarter" idx="12"/>
          </p:nvPr>
        </p:nvSpPr>
        <p:spPr/>
        <p:txBody>
          <a:bodyPr/>
          <a:lstStyle/>
          <a:p>
            <a:fld id="{E5137D0E-4A4F-4307-8994-C1891D747D59}" type="slidenum">
              <a:rPr lang="en-US" smtClean="0"/>
              <a:t>17</a:t>
            </a:fld>
            <a:endParaRPr lang="en-US" dirty="0"/>
          </a:p>
        </p:txBody>
      </p:sp>
      <p:pic>
        <p:nvPicPr>
          <p:cNvPr id="19" name="Picture 18">
            <a:extLst>
              <a:ext uri="{FF2B5EF4-FFF2-40B4-BE49-F238E27FC236}">
                <a16:creationId xmlns:a16="http://schemas.microsoft.com/office/drawing/2014/main" id="{7C11EFC4-DC87-B55E-B013-8FAFD6902E94}"/>
              </a:ext>
            </a:extLst>
          </p:cNvPr>
          <p:cNvPicPr>
            <a:picLocks noChangeAspect="1"/>
          </p:cNvPicPr>
          <p:nvPr/>
        </p:nvPicPr>
        <p:blipFill>
          <a:blip r:embed="rId3"/>
          <a:stretch>
            <a:fillRect/>
          </a:stretch>
        </p:blipFill>
        <p:spPr>
          <a:xfrm>
            <a:off x="3895369" y="4598339"/>
            <a:ext cx="4953255" cy="1657435"/>
          </a:xfrm>
          <a:prstGeom prst="rect">
            <a:avLst/>
          </a:prstGeom>
        </p:spPr>
      </p:pic>
      <p:pic>
        <p:nvPicPr>
          <p:cNvPr id="4" name="Picture 3">
            <a:extLst>
              <a:ext uri="{FF2B5EF4-FFF2-40B4-BE49-F238E27FC236}">
                <a16:creationId xmlns:a16="http://schemas.microsoft.com/office/drawing/2014/main" id="{D58A317E-E47C-FEC4-2458-D58A305D305E}"/>
              </a:ext>
            </a:extLst>
          </p:cNvPr>
          <p:cNvPicPr>
            <a:picLocks noChangeAspect="1"/>
          </p:cNvPicPr>
          <p:nvPr/>
        </p:nvPicPr>
        <p:blipFill>
          <a:blip r:embed="rId4"/>
          <a:stretch>
            <a:fillRect/>
          </a:stretch>
        </p:blipFill>
        <p:spPr>
          <a:xfrm>
            <a:off x="5293793" y="2635209"/>
            <a:ext cx="4362674" cy="1587582"/>
          </a:xfrm>
          <a:prstGeom prst="rect">
            <a:avLst/>
          </a:prstGeom>
        </p:spPr>
      </p:pic>
    </p:spTree>
    <p:extLst>
      <p:ext uri="{BB962C8B-B14F-4D97-AF65-F5344CB8AC3E}">
        <p14:creationId xmlns:p14="http://schemas.microsoft.com/office/powerpoint/2010/main" val="351493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vectors and objects</a:t>
            </a:r>
          </a:p>
        </p:txBody>
      </p:sp>
      <p:sp>
        <p:nvSpPr>
          <p:cNvPr id="3" name="Content Placeholder 2"/>
          <p:cNvSpPr>
            <a:spLocks noGrp="1"/>
          </p:cNvSpPr>
          <p:nvPr>
            <p:ph sz="half" idx="1"/>
          </p:nvPr>
        </p:nvSpPr>
        <p:spPr/>
        <p:txBody>
          <a:bodyPr>
            <a:normAutofit/>
          </a:bodyPr>
          <a:lstStyle/>
          <a:p>
            <a:r>
              <a:rPr lang="en-SE" altLang="en-SE" sz="1800" b="1" dirty="0">
                <a:solidFill>
                  <a:srgbClr val="212529"/>
                </a:solidFill>
              </a:rPr>
              <a:t>character</a:t>
            </a:r>
            <a:r>
              <a:rPr lang="en-SE" altLang="en-SE" sz="1800" dirty="0">
                <a:solidFill>
                  <a:srgbClr val="212529"/>
                </a:solidFill>
              </a:rPr>
              <a:t>:</a:t>
            </a:r>
            <a:r>
              <a:rPr lang="en-US" altLang="en-SE" sz="1800" dirty="0">
                <a:solidFill>
                  <a:srgbClr val="212529"/>
                </a:solidFill>
              </a:rPr>
              <a:t> </a:t>
            </a:r>
            <a:r>
              <a:rPr lang="en-US" sz="1800" dirty="0">
                <a:solidFill>
                  <a:schemeClr val="accent5">
                    <a:lumMod val="60000"/>
                    <a:lumOff val="40000"/>
                  </a:schemeClr>
                </a:solidFill>
              </a:rPr>
              <a:t>y &lt;- (“car”, “truck”)</a:t>
            </a:r>
          </a:p>
          <a:p>
            <a:pPr eaLnBrk="0" fontAlgn="base" hangingPunct="0">
              <a:lnSpc>
                <a:spcPct val="150000"/>
              </a:lnSpc>
              <a:spcBef>
                <a:spcPct val="0"/>
              </a:spcBef>
              <a:spcAft>
                <a:spcPct val="0"/>
              </a:spcAft>
              <a:buSzTx/>
            </a:pPr>
            <a:r>
              <a:rPr lang="en-SE" altLang="en-SE" sz="1800" b="1" dirty="0">
                <a:solidFill>
                  <a:srgbClr val="212529"/>
                </a:solidFill>
              </a:rPr>
              <a:t>numeric</a:t>
            </a:r>
            <a:r>
              <a:rPr lang="en-SE" altLang="en-SE" sz="1800" dirty="0">
                <a:solidFill>
                  <a:srgbClr val="212529"/>
                </a:solidFill>
              </a:rPr>
              <a:t>:  </a:t>
            </a:r>
            <a:r>
              <a:rPr lang="en-US" sz="1800" dirty="0">
                <a:solidFill>
                  <a:schemeClr val="accent5">
                    <a:lumMod val="60000"/>
                    <a:lumOff val="40000"/>
                  </a:schemeClr>
                </a:solidFill>
              </a:rPr>
              <a:t>x &lt;- c(1.1, 6.2, 8.4) </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integer</a:t>
            </a:r>
            <a:r>
              <a:rPr lang="en-SE" altLang="en-SE" sz="1800" dirty="0">
                <a:solidFill>
                  <a:srgbClr val="212529"/>
                </a:solidFill>
              </a:rPr>
              <a:t>: </a:t>
            </a:r>
            <a:r>
              <a:rPr lang="en-US" altLang="en-SE" sz="1800" dirty="0">
                <a:solidFill>
                  <a:schemeClr val="accent5">
                    <a:lumMod val="60000"/>
                    <a:lumOff val="40000"/>
                  </a:schemeClr>
                </a:solidFill>
              </a:rPr>
              <a:t>z &lt;- </a:t>
            </a:r>
            <a:r>
              <a:rPr lang="en-SE" altLang="en-SE" sz="1800" dirty="0">
                <a:solidFill>
                  <a:schemeClr val="accent5">
                    <a:lumMod val="60000"/>
                    <a:lumOff val="40000"/>
                  </a:schemeClr>
                </a:solidFill>
              </a:rPr>
              <a:t>2</a:t>
            </a:r>
            <a:endParaRPr lang="en-US" altLang="en-SE" sz="1800" dirty="0">
              <a:solidFill>
                <a:schemeClr val="accent5">
                  <a:lumMod val="60000"/>
                  <a:lumOff val="40000"/>
                </a:schemeClr>
              </a:solidFill>
            </a:endParaRPr>
          </a:p>
          <a:p>
            <a:pPr eaLnBrk="0" fontAlgn="base" hangingPunct="0">
              <a:lnSpc>
                <a:spcPct val="150000"/>
              </a:lnSpc>
              <a:spcBef>
                <a:spcPct val="0"/>
              </a:spcBef>
              <a:spcAft>
                <a:spcPct val="0"/>
              </a:spcAft>
              <a:buSzTx/>
            </a:pPr>
            <a:r>
              <a:rPr lang="en-SE" altLang="en-SE" sz="1800" b="1" dirty="0">
                <a:solidFill>
                  <a:srgbClr val="212529"/>
                </a:solidFill>
              </a:rPr>
              <a:t>logical</a:t>
            </a:r>
            <a:r>
              <a:rPr lang="en-SE" altLang="en-SE" sz="1800" dirty="0">
                <a:solidFill>
                  <a:srgbClr val="212529"/>
                </a:solidFill>
              </a:rPr>
              <a:t>: </a:t>
            </a:r>
            <a:r>
              <a:rPr lang="en-SE" altLang="en-SE" sz="1800" dirty="0">
                <a:solidFill>
                  <a:srgbClr val="D63384"/>
                </a:solidFill>
              </a:rPr>
              <a:t>TRUE</a:t>
            </a:r>
            <a:r>
              <a:rPr lang="en-SE" altLang="en-SE" sz="1800" dirty="0">
                <a:solidFill>
                  <a:srgbClr val="212529"/>
                </a:solidFill>
              </a:rPr>
              <a:t>, </a:t>
            </a:r>
            <a:r>
              <a:rPr lang="en-SE" altLang="en-SE" sz="1800" dirty="0">
                <a:solidFill>
                  <a:srgbClr val="D63384"/>
                </a:solidFill>
              </a:rPr>
              <a:t>FALSE</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complex</a:t>
            </a:r>
            <a:r>
              <a:rPr lang="en-SE" altLang="en-SE" sz="1800" dirty="0">
                <a:solidFill>
                  <a:srgbClr val="212529"/>
                </a:solidFill>
              </a:rPr>
              <a:t>: </a:t>
            </a:r>
            <a:r>
              <a:rPr lang="en-SE" altLang="en-SE" sz="1800" dirty="0">
                <a:solidFill>
                  <a:srgbClr val="D63384"/>
                </a:solidFill>
              </a:rPr>
              <a:t>1+4i</a:t>
            </a:r>
            <a:r>
              <a:rPr lang="en-SE" altLang="en-SE" sz="1800" dirty="0">
                <a:solidFill>
                  <a:srgbClr val="212529"/>
                </a:solidFill>
              </a:rPr>
              <a:t> (complex numbers with real and imaginary parts)</a:t>
            </a:r>
          </a:p>
          <a:p>
            <a:pPr marL="0" lvl="0" indent="0" eaLnBrk="0" fontAlgn="base" hangingPunct="0">
              <a:lnSpc>
                <a:spcPct val="150000"/>
              </a:lnSpc>
              <a:spcBef>
                <a:spcPct val="0"/>
              </a:spcBef>
              <a:spcAft>
                <a:spcPct val="0"/>
              </a:spcAft>
              <a:buSzTx/>
              <a:buNone/>
            </a:pPr>
            <a:br>
              <a:rPr lang="en-SE" altLang="en-SE" sz="1800" dirty="0"/>
            </a:br>
            <a:endParaRPr lang="en-SE" altLang="en-SE" sz="1800" dirty="0"/>
          </a:p>
          <a:p>
            <a:pPr marL="0" indent="0">
              <a:lnSpc>
                <a:spcPct val="150000"/>
              </a:lnSpc>
              <a:buNone/>
            </a:pPr>
            <a:endParaRPr lang="en-US" sz="1800" dirty="0"/>
          </a:p>
        </p:txBody>
      </p:sp>
      <p:sp>
        <p:nvSpPr>
          <p:cNvPr id="15" name="Rectangle 7">
            <a:extLst>
              <a:ext uri="{FF2B5EF4-FFF2-40B4-BE49-F238E27FC236}">
                <a16:creationId xmlns:a16="http://schemas.microsoft.com/office/drawing/2014/main" id="{B2963F10-7201-9550-7C9D-BD4D48938D68}"/>
              </a:ext>
            </a:extLst>
          </p:cNvPr>
          <p:cNvSpPr>
            <a:spLocks noGrp="1" noChangeArrowheads="1"/>
          </p:cNvSpPr>
          <p:nvPr>
            <p:ph sz="half" idx="2"/>
          </p:nvPr>
        </p:nvSpPr>
        <p:spPr bwMode="auto">
          <a:xfrm>
            <a:off x="5867339" y="1828800"/>
            <a:ext cx="5803551" cy="33188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SE" sz="1800" b="0" i="0" u="none" strike="noStrike" cap="none" normalizeH="0" baseline="0" dirty="0">
                <a:ln>
                  <a:noFill/>
                </a:ln>
                <a:solidFill>
                  <a:schemeClr val="tx1"/>
                </a:solidFill>
                <a:effectLst/>
              </a:rPr>
              <a:t>R has many functions to examine features of vectors and other objects:,</a:t>
            </a:r>
            <a:endParaRPr kumimoji="0" lang="en-SE" altLang="en-S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class()</a:t>
            </a:r>
            <a:r>
              <a:rPr kumimoji="0" lang="en-SE" altLang="en-SE" sz="1800" b="0" i="0" u="none" strike="noStrike" cap="none" normalizeH="0" baseline="0" dirty="0">
                <a:ln>
                  <a:noFill/>
                </a:ln>
                <a:solidFill>
                  <a:srgbClr val="212529"/>
                </a:solidFill>
                <a:effectLst/>
              </a:rPr>
              <a:t> - what kind of object is it (high-level)?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err="1">
                <a:ln>
                  <a:noFill/>
                </a:ln>
                <a:solidFill>
                  <a:srgbClr val="D63384"/>
                </a:solidFill>
                <a:effectLst/>
              </a:rPr>
              <a:t>typeof</a:t>
            </a:r>
            <a:r>
              <a:rPr kumimoji="0" lang="en-SE" altLang="en-SE" sz="1800" b="0" i="0" u="none" strike="noStrike" cap="none" normalizeH="0" baseline="0" dirty="0">
                <a:ln>
                  <a:noFill/>
                </a:ln>
                <a:solidFill>
                  <a:srgbClr val="D63384"/>
                </a:solidFill>
                <a:effectLst/>
              </a:rPr>
              <a:t>()</a:t>
            </a:r>
            <a:r>
              <a:rPr kumimoji="0" lang="en-SE" altLang="en-SE" sz="1800" b="0" i="0" u="none" strike="noStrike" cap="none" normalizeH="0" baseline="0" dirty="0">
                <a:ln>
                  <a:noFill/>
                </a:ln>
                <a:solidFill>
                  <a:srgbClr val="212529"/>
                </a:solidFill>
                <a:effectLst/>
              </a:rPr>
              <a:t> - what is the object’s data type (low-level)?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length()</a:t>
            </a:r>
            <a:r>
              <a:rPr kumimoji="0" lang="en-SE" altLang="en-SE" sz="1800" b="0" i="0" u="none" strike="noStrike" cap="none" normalizeH="0" baseline="0" dirty="0">
                <a:ln>
                  <a:noFill/>
                </a:ln>
                <a:solidFill>
                  <a:srgbClr val="212529"/>
                </a:solidFill>
                <a:effectLst/>
              </a:rPr>
              <a:t> - how long is it? What about two dimensional objects?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attributes()</a:t>
            </a:r>
            <a:r>
              <a:rPr kumimoji="0" lang="en-SE" altLang="en-SE" sz="1800" b="0" i="0" u="none" strike="noStrike" cap="none" normalizeH="0" baseline="0" dirty="0">
                <a:ln>
                  <a:noFill/>
                </a:ln>
                <a:solidFill>
                  <a:srgbClr val="212529"/>
                </a:solidFill>
                <a:effectLst/>
              </a:rPr>
              <a:t> - does it have any metadata?</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SE" altLang="en-SE" sz="1800" b="0" i="0" u="none" strike="noStrike" cap="none" normalizeH="0" baseline="0" dirty="0">
              <a:ln>
                <a:noFill/>
              </a:ln>
              <a:solidFill>
                <a:schemeClr val="tx1"/>
              </a:solidFill>
              <a:effectLst/>
            </a:endParaRPr>
          </a:p>
        </p:txBody>
      </p:sp>
      <p:sp>
        <p:nvSpPr>
          <p:cNvPr id="4" name="Slide Number Placeholder 3">
            <a:extLst>
              <a:ext uri="{FF2B5EF4-FFF2-40B4-BE49-F238E27FC236}">
                <a16:creationId xmlns:a16="http://schemas.microsoft.com/office/drawing/2014/main" id="{6B8D95F7-2170-9BBB-E377-D19EDE3D0B57}"/>
              </a:ext>
            </a:extLst>
          </p:cNvPr>
          <p:cNvSpPr>
            <a:spLocks noGrp="1"/>
          </p:cNvSpPr>
          <p:nvPr>
            <p:ph type="sldNum" sz="quarter" idx="12"/>
          </p:nvPr>
        </p:nvSpPr>
        <p:spPr/>
        <p:txBody>
          <a:bodyPr/>
          <a:lstStyle/>
          <a:p>
            <a:fld id="{E5137D0E-4A4F-4307-8994-C1891D747D59}" type="slidenum">
              <a:rPr lang="en-US" smtClean="0"/>
              <a:t>18</a:t>
            </a:fld>
            <a:endParaRPr lang="en-US" dirty="0"/>
          </a:p>
        </p:txBody>
      </p:sp>
    </p:spTree>
    <p:extLst>
      <p:ext uri="{BB962C8B-B14F-4D97-AF65-F5344CB8AC3E}">
        <p14:creationId xmlns:p14="http://schemas.microsoft.com/office/powerpoint/2010/main" val="8844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Structures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66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F1E54-1281-E348-C77B-16965DCB2D6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42B711D-01B3-A9D5-B5D7-96BC18AA6BB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C3C5AAD8-4D78-1756-95CF-53124D228CF3}"/>
              </a:ext>
            </a:extLst>
          </p:cNvPr>
          <p:cNvSpPr>
            <a:spLocks noGrp="1"/>
          </p:cNvSpPr>
          <p:nvPr>
            <p:ph type="title"/>
          </p:nvPr>
        </p:nvSpPr>
        <p:spPr/>
        <p:txBody>
          <a:bodyPr/>
          <a:lstStyle/>
          <a:p>
            <a:r>
              <a:rPr lang="en-US" dirty="0"/>
              <a:t>Contents</a:t>
            </a:r>
            <a:endParaRPr lang="en-SE" dirty="0"/>
          </a:p>
        </p:txBody>
      </p:sp>
      <p:sp>
        <p:nvSpPr>
          <p:cNvPr id="5" name="Content Placeholder 4">
            <a:extLst>
              <a:ext uri="{FF2B5EF4-FFF2-40B4-BE49-F238E27FC236}">
                <a16:creationId xmlns:a16="http://schemas.microsoft.com/office/drawing/2014/main" id="{095E69A6-162F-43CB-C3F8-621D17A2BE32}"/>
              </a:ext>
            </a:extLst>
          </p:cNvPr>
          <p:cNvSpPr>
            <a:spLocks noGrp="1"/>
          </p:cNvSpPr>
          <p:nvPr>
            <p:ph idx="1"/>
          </p:nvPr>
        </p:nvSpPr>
        <p:spPr/>
        <p:txBody>
          <a:bodyPr numCol="2"/>
          <a:lstStyle/>
          <a:p>
            <a:pPr>
              <a:buFont typeface="Arial" panose="020B0604020202020204" pitchFamily="34" charset="0"/>
              <a:buChar char="−"/>
            </a:pPr>
            <a:r>
              <a:rPr lang="en-US" dirty="0"/>
              <a:t>About R</a:t>
            </a:r>
          </a:p>
          <a:p>
            <a:pPr>
              <a:buFont typeface="Arial" panose="020B0604020202020204" pitchFamily="34" charset="0"/>
              <a:buChar char="−"/>
            </a:pPr>
            <a:r>
              <a:rPr lang="en-US" dirty="0"/>
              <a:t>R vs </a:t>
            </a:r>
            <a:r>
              <a:rPr lang="en-US" dirty="0" err="1"/>
              <a:t>Rstudio</a:t>
            </a:r>
            <a:endParaRPr lang="en-US" dirty="0"/>
          </a:p>
          <a:p>
            <a:pPr>
              <a:buFont typeface="Arial" panose="020B0604020202020204" pitchFamily="34" charset="0"/>
              <a:buChar char="−"/>
            </a:pPr>
            <a:r>
              <a:rPr lang="en-US" dirty="0"/>
              <a:t>Timeline</a:t>
            </a:r>
          </a:p>
          <a:p>
            <a:pPr>
              <a:buFont typeface="Arial" panose="020B0604020202020204" pitchFamily="34" charset="0"/>
              <a:buChar char="−"/>
            </a:pPr>
            <a:r>
              <a:rPr lang="en-US" dirty="0"/>
              <a:t>Setting a project or working directory</a:t>
            </a:r>
          </a:p>
          <a:p>
            <a:pPr>
              <a:buFont typeface="Arial" panose="020B0604020202020204" pitchFamily="34" charset="0"/>
              <a:buChar char="−"/>
            </a:pPr>
            <a:r>
              <a:rPr lang="en-US" dirty="0"/>
              <a:t>Interacting with R</a:t>
            </a:r>
          </a:p>
          <a:p>
            <a:pPr>
              <a:buFont typeface="Arial" panose="020B0604020202020204" pitchFamily="34" charset="0"/>
              <a:buChar char="−"/>
            </a:pPr>
            <a:r>
              <a:rPr lang="en-US" dirty="0"/>
              <a:t>Packages</a:t>
            </a:r>
          </a:p>
          <a:p>
            <a:pPr>
              <a:buFont typeface="Arial" panose="020B0604020202020204" pitchFamily="34" charset="0"/>
              <a:buChar char="−"/>
            </a:pPr>
            <a:r>
              <a:rPr lang="en-US" dirty="0"/>
              <a:t>Assign values or objects</a:t>
            </a:r>
          </a:p>
          <a:p>
            <a:pPr>
              <a:buFont typeface="Arial" panose="020B0604020202020204" pitchFamily="34" charset="0"/>
              <a:buChar char="−"/>
            </a:pPr>
            <a:r>
              <a:rPr lang="en-US" dirty="0"/>
              <a:t>Data types</a:t>
            </a:r>
          </a:p>
          <a:p>
            <a:pPr>
              <a:buFont typeface="Arial" panose="020B0604020202020204" pitchFamily="34" charset="0"/>
              <a:buChar char="−"/>
            </a:pPr>
            <a:r>
              <a:rPr lang="en-US" dirty="0"/>
              <a:t>Data structures</a:t>
            </a:r>
          </a:p>
          <a:p>
            <a:pPr>
              <a:buFont typeface="Arial" panose="020B0604020202020204" pitchFamily="34" charset="0"/>
              <a:buChar char="−"/>
            </a:pPr>
            <a:r>
              <a:rPr lang="en-US" dirty="0"/>
              <a:t>How to import and export data or results</a:t>
            </a:r>
          </a:p>
          <a:p>
            <a:pPr>
              <a:buFont typeface="Arial" panose="020B0604020202020204" pitchFamily="34" charset="0"/>
              <a:buChar char="−"/>
            </a:pPr>
            <a:r>
              <a:rPr lang="en-US" dirty="0"/>
              <a:t>Handle large data</a:t>
            </a:r>
          </a:p>
          <a:p>
            <a:pPr>
              <a:buFont typeface="Arial" panose="020B0604020202020204" pitchFamily="34" charset="0"/>
              <a:buChar char="−"/>
            </a:pPr>
            <a:r>
              <a:rPr lang="en-US" dirty="0"/>
              <a:t>Housekeeping</a:t>
            </a:r>
          </a:p>
          <a:p>
            <a:pPr>
              <a:buFont typeface="Arial" panose="020B0604020202020204" pitchFamily="34" charset="0"/>
              <a:buChar char="−"/>
            </a:pPr>
            <a:r>
              <a:rPr lang="en-US" dirty="0"/>
              <a:t>Outliers</a:t>
            </a:r>
          </a:p>
          <a:p>
            <a:endParaRPr lang="en-SE" dirty="0"/>
          </a:p>
        </p:txBody>
      </p:sp>
      <p:pic>
        <p:nvPicPr>
          <p:cNvPr id="6" name="Content Placeholder 6">
            <a:extLst>
              <a:ext uri="{FF2B5EF4-FFF2-40B4-BE49-F238E27FC236}">
                <a16:creationId xmlns:a16="http://schemas.microsoft.com/office/drawing/2014/main" id="{F1319918-AA69-0547-2BDC-CBC3B26A6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8641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sz="half" idx="1"/>
          </p:nvPr>
        </p:nvSpPr>
        <p:spPr/>
        <p:txBody>
          <a:bodyPr/>
          <a:lstStyle/>
          <a:p>
            <a:r>
              <a:rPr lang="en-US" dirty="0"/>
              <a:t>Matrix</a:t>
            </a:r>
          </a:p>
          <a:p>
            <a:r>
              <a:rPr lang="en-US" dirty="0"/>
              <a:t>Data frames</a:t>
            </a:r>
          </a:p>
          <a:p>
            <a:r>
              <a:rPr lang="en-US" dirty="0"/>
              <a:t>Factors (r assign a level for each values)</a:t>
            </a:r>
          </a:p>
          <a:p>
            <a:r>
              <a:rPr lang="en-US" dirty="0"/>
              <a:t>Arrays</a:t>
            </a:r>
          </a:p>
          <a:p>
            <a:r>
              <a:rPr lang="en-US" dirty="0"/>
              <a:t>Lists</a:t>
            </a:r>
          </a:p>
          <a:p>
            <a:endParaRPr lang="en-US" dirty="0"/>
          </a:p>
          <a:p>
            <a:endParaRPr lang="en-US" dirty="0"/>
          </a:p>
        </p:txBody>
      </p:sp>
      <p:sp>
        <p:nvSpPr>
          <p:cNvPr id="4" name="Slide Number Placeholder 3">
            <a:extLst>
              <a:ext uri="{FF2B5EF4-FFF2-40B4-BE49-F238E27FC236}">
                <a16:creationId xmlns:a16="http://schemas.microsoft.com/office/drawing/2014/main" id="{A39A3500-EB6A-24A6-9502-E39C2851CBB5}"/>
              </a:ext>
            </a:extLst>
          </p:cNvPr>
          <p:cNvSpPr>
            <a:spLocks noGrp="1"/>
          </p:cNvSpPr>
          <p:nvPr>
            <p:ph type="sldNum" sz="quarter" idx="12"/>
          </p:nvPr>
        </p:nvSpPr>
        <p:spPr/>
        <p:txBody>
          <a:bodyPr/>
          <a:lstStyle/>
          <a:p>
            <a:fld id="{E5137D0E-4A4F-4307-8994-C1891D747D59}" type="slidenum">
              <a:rPr lang="en-US" smtClean="0"/>
              <a:t>20</a:t>
            </a:fld>
            <a:endParaRPr lang="en-US" dirty="0"/>
          </a:p>
        </p:txBody>
      </p:sp>
      <p:pic>
        <p:nvPicPr>
          <p:cNvPr id="6" name="Picture 5">
            <a:extLst>
              <a:ext uri="{FF2B5EF4-FFF2-40B4-BE49-F238E27FC236}">
                <a16:creationId xmlns:a16="http://schemas.microsoft.com/office/drawing/2014/main" id="{AFBBE808-709E-E1D4-D51F-54278C2CF09D}"/>
              </a:ext>
            </a:extLst>
          </p:cNvPr>
          <p:cNvPicPr>
            <a:picLocks noChangeAspect="1"/>
          </p:cNvPicPr>
          <p:nvPr/>
        </p:nvPicPr>
        <p:blipFill>
          <a:blip r:embed="rId3"/>
          <a:stretch>
            <a:fillRect/>
          </a:stretch>
        </p:blipFill>
        <p:spPr>
          <a:xfrm>
            <a:off x="7382261" y="18965"/>
            <a:ext cx="4953255" cy="1657435"/>
          </a:xfrm>
          <a:prstGeom prst="rect">
            <a:avLst/>
          </a:prstGeom>
        </p:spPr>
      </p:pic>
      <p:pic>
        <p:nvPicPr>
          <p:cNvPr id="12" name="Picture 11">
            <a:extLst>
              <a:ext uri="{FF2B5EF4-FFF2-40B4-BE49-F238E27FC236}">
                <a16:creationId xmlns:a16="http://schemas.microsoft.com/office/drawing/2014/main" id="{784074FD-CBF3-4C7A-9F67-85AC242EDC2D}"/>
              </a:ext>
            </a:extLst>
          </p:cNvPr>
          <p:cNvPicPr>
            <a:picLocks noChangeAspect="1"/>
          </p:cNvPicPr>
          <p:nvPr/>
        </p:nvPicPr>
        <p:blipFill rotWithShape="1">
          <a:blip r:embed="rId4"/>
          <a:srcRect b="14295"/>
          <a:stretch/>
        </p:blipFill>
        <p:spPr>
          <a:xfrm>
            <a:off x="7382261" y="1828800"/>
            <a:ext cx="4965955" cy="2100823"/>
          </a:xfrm>
          <a:prstGeom prst="rect">
            <a:avLst/>
          </a:prstGeom>
        </p:spPr>
      </p:pic>
      <p:pic>
        <p:nvPicPr>
          <p:cNvPr id="14" name="Picture 13">
            <a:extLst>
              <a:ext uri="{FF2B5EF4-FFF2-40B4-BE49-F238E27FC236}">
                <a16:creationId xmlns:a16="http://schemas.microsoft.com/office/drawing/2014/main" id="{55C985B8-D5CA-CA9E-57CC-5FADC0FA082B}"/>
              </a:ext>
            </a:extLst>
          </p:cNvPr>
          <p:cNvPicPr>
            <a:picLocks noChangeAspect="1"/>
          </p:cNvPicPr>
          <p:nvPr/>
        </p:nvPicPr>
        <p:blipFill>
          <a:blip r:embed="rId5"/>
          <a:stretch>
            <a:fillRect/>
          </a:stretch>
        </p:blipFill>
        <p:spPr>
          <a:xfrm>
            <a:off x="7373468" y="4300153"/>
            <a:ext cx="3753043" cy="2152761"/>
          </a:xfrm>
          <a:prstGeom prst="rect">
            <a:avLst/>
          </a:prstGeom>
        </p:spPr>
      </p:pic>
      <p:sp>
        <p:nvSpPr>
          <p:cNvPr id="19" name="TextBox 18">
            <a:extLst>
              <a:ext uri="{FF2B5EF4-FFF2-40B4-BE49-F238E27FC236}">
                <a16:creationId xmlns:a16="http://schemas.microsoft.com/office/drawing/2014/main" id="{B0AFBC34-F595-AD0C-A6EF-CEAB50376429}"/>
              </a:ext>
            </a:extLst>
          </p:cNvPr>
          <p:cNvSpPr txBox="1"/>
          <p:nvPr/>
        </p:nvSpPr>
        <p:spPr>
          <a:xfrm>
            <a:off x="2924232" y="3929984"/>
            <a:ext cx="4055231" cy="2893100"/>
          </a:xfrm>
          <a:prstGeom prst="rect">
            <a:avLst/>
          </a:prstGeom>
          <a:noFill/>
          <a:ln w="3175">
            <a:solidFill>
              <a:schemeClr val="tx1"/>
            </a:solidFill>
          </a:ln>
        </p:spPr>
        <p:txBody>
          <a:bodyPr wrap="square">
            <a:spAutoFit/>
          </a:bodyPr>
          <a:lstStyle/>
          <a:p>
            <a:r>
              <a:rPr lang="en-US" sz="1400" dirty="0">
                <a:latin typeface="Adobe Devanagari" panose="02040503050201020203" pitchFamily="18" charset="0"/>
                <a:cs typeface="Adobe Devanagari" panose="02040503050201020203" pitchFamily="18" charset="0"/>
              </a:rPr>
              <a:t>&gt; x  &lt;- 1:12</a:t>
            </a:r>
          </a:p>
          <a:p>
            <a:r>
              <a:rPr lang="en-US" sz="1400" dirty="0">
                <a:latin typeface="Adobe Devanagari" panose="02040503050201020203" pitchFamily="18" charset="0"/>
                <a:cs typeface="Adobe Devanagari" panose="02040503050201020203" pitchFamily="18" charset="0"/>
              </a:rPr>
              <a:t> </a:t>
            </a:r>
          </a:p>
          <a:p>
            <a:r>
              <a:rPr lang="en-US" sz="1400" dirty="0">
                <a:latin typeface="Adobe Devanagari" panose="02040503050201020203" pitchFamily="18" charset="0"/>
                <a:cs typeface="Adobe Devanagari" panose="02040503050201020203" pitchFamily="18" charset="0"/>
              </a:rPr>
              <a:t>&gt; # Create a 3 x 4 array from the vector</a:t>
            </a:r>
          </a:p>
          <a:p>
            <a:r>
              <a:rPr lang="en-US" sz="1400" dirty="0">
                <a:latin typeface="Adobe Devanagari" panose="02040503050201020203" pitchFamily="18" charset="0"/>
                <a:cs typeface="Adobe Devanagari" panose="02040503050201020203" pitchFamily="18" charset="0"/>
              </a:rPr>
              <a:t>&gt; </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 &lt;- array(values, dim = c(3, 4))</a:t>
            </a:r>
          </a:p>
          <a:p>
            <a:endParaRPr lang="en-US" sz="1400" dirty="0">
              <a:latin typeface="Adobe Devanagari" panose="02040503050201020203" pitchFamily="18" charset="0"/>
              <a:cs typeface="Adobe Devanagari" panose="02040503050201020203" pitchFamily="18" charset="0"/>
            </a:endParaRPr>
          </a:p>
          <a:p>
            <a:r>
              <a:rPr lang="en-US" sz="1400" dirty="0">
                <a:latin typeface="Adobe Devanagari" panose="02040503050201020203" pitchFamily="18" charset="0"/>
                <a:cs typeface="Adobe Devanagari" panose="02040503050201020203" pitchFamily="18" charset="0"/>
              </a:rPr>
              <a:t>&gt; # Print the array</a:t>
            </a:r>
          </a:p>
          <a:p>
            <a:r>
              <a:rPr lang="en-US" sz="1400" dirty="0">
                <a:latin typeface="Adobe Devanagari" panose="02040503050201020203" pitchFamily="18" charset="0"/>
                <a:cs typeface="Adobe Devanagari" panose="02040503050201020203" pitchFamily="18" charset="0"/>
              </a:rPr>
              <a:t>&gt; print(</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a:t>
            </a:r>
          </a:p>
          <a:p>
            <a:r>
              <a:rPr lang="en-US" sz="1400" dirty="0">
                <a:latin typeface="Adobe Devanagari" panose="02040503050201020203" pitchFamily="18" charset="0"/>
                <a:cs typeface="Adobe Devanagari" panose="02040503050201020203" pitchFamily="18" charset="0"/>
              </a:rPr>
              <a:t>     [,1] [,2] [,3] [,4]</a:t>
            </a:r>
          </a:p>
          <a:p>
            <a:r>
              <a:rPr lang="en-US" sz="1400" dirty="0">
                <a:latin typeface="Adobe Devanagari" panose="02040503050201020203" pitchFamily="18" charset="0"/>
                <a:cs typeface="Adobe Devanagari" panose="02040503050201020203" pitchFamily="18" charset="0"/>
              </a:rPr>
              <a:t>[1,]    1    4    7   10</a:t>
            </a:r>
          </a:p>
          <a:p>
            <a:r>
              <a:rPr lang="en-US" sz="1400" dirty="0">
                <a:latin typeface="Adobe Devanagari" panose="02040503050201020203" pitchFamily="18" charset="0"/>
                <a:cs typeface="Adobe Devanagari" panose="02040503050201020203" pitchFamily="18" charset="0"/>
              </a:rPr>
              <a:t>[2,]    2    5    8   11</a:t>
            </a:r>
          </a:p>
          <a:p>
            <a:r>
              <a:rPr lang="en-US" sz="1400" dirty="0">
                <a:latin typeface="Adobe Devanagari" panose="02040503050201020203" pitchFamily="18" charset="0"/>
                <a:cs typeface="Adobe Devanagari" panose="02040503050201020203" pitchFamily="18" charset="0"/>
              </a:rPr>
              <a:t>[3,]    3    6    9   12</a:t>
            </a:r>
          </a:p>
          <a:p>
            <a:r>
              <a:rPr lang="en-US" sz="1400" dirty="0">
                <a:latin typeface="Adobe Devanagari" panose="02040503050201020203" pitchFamily="18" charset="0"/>
                <a:cs typeface="Adobe Devanagari" panose="02040503050201020203" pitchFamily="18" charset="0"/>
              </a:rPr>
              <a:t>&gt; values</a:t>
            </a:r>
          </a:p>
          <a:p>
            <a:r>
              <a:rPr lang="en-US" sz="1400" dirty="0">
                <a:latin typeface="Adobe Devanagari" panose="02040503050201020203" pitchFamily="18" charset="0"/>
                <a:cs typeface="Adobe Devanagari" panose="02040503050201020203" pitchFamily="18" charset="0"/>
              </a:rPr>
              <a:t> [1]  1  2  3  4  5  6  7  8  9 10 11 12</a:t>
            </a:r>
          </a:p>
        </p:txBody>
      </p:sp>
    </p:spTree>
    <p:extLst>
      <p:ext uri="{BB962C8B-B14F-4D97-AF65-F5344CB8AC3E}">
        <p14:creationId xmlns:p14="http://schemas.microsoft.com/office/powerpoint/2010/main" val="13712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Getting a dataset in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535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AF896E-E33A-2F86-F784-1DF1D2126787}"/>
              </a:ext>
            </a:extLst>
          </p:cNvPr>
          <p:cNvPicPr>
            <a:picLocks noChangeAspect="1"/>
          </p:cNvPicPr>
          <p:nvPr/>
        </p:nvPicPr>
        <p:blipFill>
          <a:blip r:embed="rId3"/>
          <a:stretch>
            <a:fillRect/>
          </a:stretch>
        </p:blipFill>
        <p:spPr>
          <a:xfrm>
            <a:off x="8431813" y="138102"/>
            <a:ext cx="3622402" cy="2772247"/>
          </a:xfrm>
          <a:prstGeom prst="rect">
            <a:avLst/>
          </a:prstGeom>
        </p:spPr>
      </p:pic>
      <p:sp>
        <p:nvSpPr>
          <p:cNvPr id="2" name="Title 1"/>
          <p:cNvSpPr>
            <a:spLocks noGrp="1"/>
          </p:cNvSpPr>
          <p:nvPr>
            <p:ph type="title"/>
          </p:nvPr>
        </p:nvSpPr>
        <p:spPr>
          <a:xfrm>
            <a:off x="1065489" y="533400"/>
            <a:ext cx="9603701" cy="518652"/>
          </a:xfrm>
        </p:spPr>
        <p:txBody>
          <a:bodyPr/>
          <a:lstStyle/>
          <a:p>
            <a:r>
              <a:rPr lang="en-US" dirty="0"/>
              <a:t>Ways to get data in R or in RStudio</a:t>
            </a:r>
          </a:p>
        </p:txBody>
      </p:sp>
      <p:sp>
        <p:nvSpPr>
          <p:cNvPr id="3" name="Content Placeholder 2"/>
          <p:cNvSpPr>
            <a:spLocks noGrp="1"/>
          </p:cNvSpPr>
          <p:nvPr>
            <p:ph sz="half" idx="1"/>
          </p:nvPr>
        </p:nvSpPr>
        <p:spPr>
          <a:xfrm>
            <a:off x="1065489" y="1199535"/>
            <a:ext cx="7211961" cy="4837471"/>
          </a:xfrm>
        </p:spPr>
        <p:txBody>
          <a:bodyPr>
            <a:normAutofit/>
          </a:bodyPr>
          <a:lstStyle/>
          <a:p>
            <a:r>
              <a:rPr lang="en-US" b="1" dirty="0"/>
              <a:t>Manually: </a:t>
            </a:r>
          </a:p>
          <a:p>
            <a:pPr lvl="1"/>
            <a:r>
              <a:rPr lang="en-US" dirty="0" err="1">
                <a:solidFill>
                  <a:schemeClr val="accent5">
                    <a:lumMod val="60000"/>
                    <a:lumOff val="40000"/>
                  </a:schemeClr>
                </a:solidFill>
              </a:rPr>
              <a:t>data.frame</a:t>
            </a:r>
            <a:r>
              <a:rPr lang="en-US" dirty="0">
                <a:solidFill>
                  <a:schemeClr val="accent5">
                    <a:lumMod val="60000"/>
                    <a:lumOff val="40000"/>
                  </a:schemeClr>
                </a:solidFill>
              </a:rPr>
              <a:t>()</a:t>
            </a:r>
            <a:r>
              <a:rPr lang="en-US" dirty="0">
                <a:solidFill>
                  <a:schemeClr val="accent6"/>
                </a:solidFill>
              </a:rPr>
              <a:t> </a:t>
            </a:r>
            <a:r>
              <a:rPr lang="en-US" dirty="0"/>
              <a:t>function in Base R, </a:t>
            </a:r>
          </a:p>
          <a:p>
            <a:pPr lvl="1"/>
            <a:r>
              <a:rPr lang="en-US" dirty="0"/>
              <a:t>or the </a:t>
            </a:r>
            <a:r>
              <a:rPr lang="en-US" dirty="0" err="1">
                <a:solidFill>
                  <a:schemeClr val="accent5">
                    <a:lumMod val="60000"/>
                    <a:lumOff val="40000"/>
                  </a:schemeClr>
                </a:solidFill>
              </a:rPr>
              <a:t>tibble</a:t>
            </a:r>
            <a:r>
              <a:rPr lang="en-US" dirty="0">
                <a:solidFill>
                  <a:schemeClr val="accent5">
                    <a:lumMod val="60000"/>
                    <a:lumOff val="40000"/>
                  </a:schemeClr>
                </a:solidFill>
              </a:rPr>
              <a:t>() </a:t>
            </a:r>
            <a:r>
              <a:rPr lang="en-US" dirty="0"/>
              <a:t>function in the </a:t>
            </a:r>
            <a:r>
              <a:rPr lang="en-US" dirty="0" err="1">
                <a:solidFill>
                  <a:srgbClr val="00B0F0"/>
                </a:solidFill>
              </a:rPr>
              <a:t>tidyverse</a:t>
            </a:r>
            <a:r>
              <a:rPr lang="en-US" dirty="0"/>
              <a:t>.</a:t>
            </a:r>
          </a:p>
          <a:p>
            <a:r>
              <a:rPr lang="en-US" b="1" dirty="0"/>
              <a:t>Import it from a file:</a:t>
            </a:r>
            <a:endParaRPr lang="en-US" dirty="0"/>
          </a:p>
          <a:p>
            <a:pPr lvl="1"/>
            <a:r>
              <a:rPr lang="en-US" dirty="0" err="1"/>
              <a:t>Fasta</a:t>
            </a:r>
            <a:r>
              <a:rPr lang="en-US" dirty="0"/>
              <a:t>: VCF (</a:t>
            </a:r>
            <a:r>
              <a:rPr lang="en-US" dirty="0" err="1"/>
              <a:t>vcfR</a:t>
            </a:r>
            <a:r>
              <a:rPr lang="en-US" dirty="0"/>
              <a:t> package)</a:t>
            </a:r>
          </a:p>
          <a:p>
            <a:pPr lvl="1"/>
            <a:r>
              <a:rPr lang="en-US" dirty="0"/>
              <a:t>Text: TXT (</a:t>
            </a:r>
            <a:r>
              <a:rPr lang="en-US" dirty="0" err="1">
                <a:solidFill>
                  <a:schemeClr val="accent5">
                    <a:lumMod val="60000"/>
                    <a:lumOff val="40000"/>
                  </a:schemeClr>
                </a:solidFill>
              </a:rPr>
              <a:t>readLines</a:t>
            </a:r>
            <a:r>
              <a:rPr lang="en-US" dirty="0">
                <a:solidFill>
                  <a:schemeClr val="accent5">
                    <a:lumMod val="60000"/>
                    <a:lumOff val="40000"/>
                  </a:schemeClr>
                </a:solidFill>
              </a:rPr>
              <a:t>() </a:t>
            </a:r>
            <a:r>
              <a:rPr lang="en-US" dirty="0"/>
              <a:t>function)</a:t>
            </a:r>
          </a:p>
          <a:p>
            <a:pPr lvl="1"/>
            <a:r>
              <a:rPr lang="en-US" dirty="0"/>
              <a:t>Tabular data: CSV, TSV (</a:t>
            </a:r>
            <a:r>
              <a:rPr lang="en-US" dirty="0" err="1">
                <a:solidFill>
                  <a:schemeClr val="accent5">
                    <a:lumMod val="60000"/>
                    <a:lumOff val="40000"/>
                  </a:schemeClr>
                </a:solidFill>
              </a:rPr>
              <a:t>read.table</a:t>
            </a:r>
            <a:r>
              <a:rPr lang="en-US" dirty="0">
                <a:solidFill>
                  <a:schemeClr val="accent5">
                    <a:lumMod val="60000"/>
                    <a:lumOff val="40000"/>
                  </a:schemeClr>
                </a:solidFill>
              </a:rPr>
              <a:t>() </a:t>
            </a:r>
            <a:r>
              <a:rPr lang="en-US" dirty="0"/>
              <a:t>or</a:t>
            </a:r>
            <a:r>
              <a:rPr lang="en-US" dirty="0">
                <a:solidFill>
                  <a:schemeClr val="accent5">
                    <a:lumMod val="60000"/>
                    <a:lumOff val="40000"/>
                  </a:schemeClr>
                </a:solidFill>
              </a:rPr>
              <a:t> </a:t>
            </a:r>
            <a:r>
              <a:rPr lang="en-US" dirty="0" err="1">
                <a:solidFill>
                  <a:schemeClr val="accent5">
                    <a:lumMod val="60000"/>
                    <a:lumOff val="40000"/>
                  </a:schemeClr>
                </a:solidFill>
              </a:rPr>
              <a:t>read_delim</a:t>
            </a:r>
            <a:r>
              <a:rPr lang="en-US" dirty="0">
                <a:solidFill>
                  <a:schemeClr val="accent5">
                    <a:lumMod val="60000"/>
                    <a:lumOff val="40000"/>
                  </a:schemeClr>
                </a:solidFill>
              </a:rPr>
              <a:t>() </a:t>
            </a:r>
            <a:r>
              <a:rPr lang="en-US" dirty="0"/>
              <a:t>function or </a:t>
            </a:r>
            <a:r>
              <a:rPr lang="en-US" dirty="0" err="1">
                <a:solidFill>
                  <a:srgbClr val="00B0F0"/>
                </a:solidFill>
              </a:rPr>
              <a:t>readr</a:t>
            </a:r>
            <a:r>
              <a:rPr lang="en-US" dirty="0"/>
              <a:t> package which contains </a:t>
            </a:r>
            <a:r>
              <a:rPr lang="en-US" dirty="0" err="1">
                <a:solidFill>
                  <a:schemeClr val="accent5">
                    <a:lumMod val="60000"/>
                    <a:lumOff val="40000"/>
                  </a:schemeClr>
                </a:solidFill>
              </a:rPr>
              <a:t>read_csv</a:t>
            </a:r>
            <a:r>
              <a:rPr lang="en-US" dirty="0">
                <a:solidFill>
                  <a:schemeClr val="accent5">
                    <a:lumMod val="60000"/>
                    <a:lumOff val="40000"/>
                  </a:schemeClr>
                </a:solidFill>
              </a:rPr>
              <a:t>()</a:t>
            </a:r>
            <a:r>
              <a:rPr lang="en-US" dirty="0"/>
              <a:t>)</a:t>
            </a:r>
          </a:p>
          <a:p>
            <a:pPr lvl="1"/>
            <a:r>
              <a:rPr lang="en-US" dirty="0"/>
              <a:t>Excel: XLSX (</a:t>
            </a:r>
            <a:r>
              <a:rPr lang="en-US" dirty="0">
                <a:solidFill>
                  <a:schemeClr val="accent5">
                    <a:lumMod val="60000"/>
                    <a:lumOff val="40000"/>
                  </a:schemeClr>
                </a:solidFill>
              </a:rPr>
              <a:t>xlsx</a:t>
            </a:r>
            <a:r>
              <a:rPr lang="en-US" dirty="0"/>
              <a:t> package)</a:t>
            </a:r>
          </a:p>
          <a:p>
            <a:pPr lvl="1"/>
            <a:r>
              <a:rPr lang="en-US" dirty="0"/>
              <a:t>Google sheets: (</a:t>
            </a:r>
            <a:r>
              <a:rPr lang="en-US" dirty="0" err="1">
                <a:solidFill>
                  <a:schemeClr val="accent5">
                    <a:lumMod val="60000"/>
                    <a:lumOff val="40000"/>
                  </a:schemeClr>
                </a:solidFill>
              </a:rPr>
              <a:t>googlesheets</a:t>
            </a:r>
            <a:r>
              <a:rPr lang="en-US" dirty="0"/>
              <a:t> package)</a:t>
            </a:r>
          </a:p>
          <a:p>
            <a:pPr lvl="1"/>
            <a:r>
              <a:rPr lang="en-US" dirty="0"/>
              <a:t>Statistics program: SPSS, SAS (</a:t>
            </a:r>
            <a:r>
              <a:rPr lang="en-US" dirty="0">
                <a:solidFill>
                  <a:schemeClr val="accent5">
                    <a:lumMod val="60000"/>
                    <a:lumOff val="40000"/>
                  </a:schemeClr>
                </a:solidFill>
              </a:rPr>
              <a:t>haven</a:t>
            </a:r>
            <a:r>
              <a:rPr lang="en-US" dirty="0"/>
              <a:t> package)</a:t>
            </a:r>
          </a:p>
          <a:p>
            <a:pPr lvl="1"/>
            <a:r>
              <a:rPr lang="en-US" dirty="0"/>
              <a:t>Databases: MySQL (</a:t>
            </a:r>
            <a:r>
              <a:rPr lang="en-US" dirty="0" err="1">
                <a:solidFill>
                  <a:schemeClr val="accent5">
                    <a:lumMod val="60000"/>
                    <a:lumOff val="40000"/>
                  </a:schemeClr>
                </a:solidFill>
              </a:rPr>
              <a:t>RMySQL</a:t>
            </a:r>
            <a:r>
              <a:rPr lang="en-US" dirty="0"/>
              <a:t> package)</a:t>
            </a:r>
          </a:p>
          <a:p>
            <a:pPr lvl="1"/>
            <a:endParaRPr lang="en-US" dirty="0"/>
          </a:p>
        </p:txBody>
      </p:sp>
      <p:sp>
        <p:nvSpPr>
          <p:cNvPr id="4" name="Slide Number Placeholder 3">
            <a:extLst>
              <a:ext uri="{FF2B5EF4-FFF2-40B4-BE49-F238E27FC236}">
                <a16:creationId xmlns:a16="http://schemas.microsoft.com/office/drawing/2014/main" id="{F9FB6D56-FB7A-A441-FC3D-150323126691}"/>
              </a:ext>
            </a:extLst>
          </p:cNvPr>
          <p:cNvSpPr>
            <a:spLocks noGrp="1"/>
          </p:cNvSpPr>
          <p:nvPr>
            <p:ph type="sldNum" sz="quarter" idx="12"/>
          </p:nvPr>
        </p:nvSpPr>
        <p:spPr/>
        <p:txBody>
          <a:bodyPr/>
          <a:lstStyle/>
          <a:p>
            <a:endParaRPr lang="en-US" dirty="0"/>
          </a:p>
        </p:txBody>
      </p:sp>
      <p:pic>
        <p:nvPicPr>
          <p:cNvPr id="6" name="Picture 5">
            <a:extLst>
              <a:ext uri="{FF2B5EF4-FFF2-40B4-BE49-F238E27FC236}">
                <a16:creationId xmlns:a16="http://schemas.microsoft.com/office/drawing/2014/main" id="{E59EFDF3-66F4-5F00-2EE8-51F7C4D5D4CE}"/>
              </a:ext>
            </a:extLst>
          </p:cNvPr>
          <p:cNvPicPr>
            <a:picLocks noChangeAspect="1"/>
          </p:cNvPicPr>
          <p:nvPr/>
        </p:nvPicPr>
        <p:blipFill>
          <a:blip r:embed="rId4"/>
          <a:stretch>
            <a:fillRect/>
          </a:stretch>
        </p:blipFill>
        <p:spPr>
          <a:xfrm>
            <a:off x="7055335" y="3305647"/>
            <a:ext cx="4998880" cy="3414251"/>
          </a:xfrm>
          <a:prstGeom prst="rect">
            <a:avLst/>
          </a:prstGeom>
        </p:spPr>
      </p:pic>
      <p:pic>
        <p:nvPicPr>
          <p:cNvPr id="10" name="Picture 9">
            <a:extLst>
              <a:ext uri="{FF2B5EF4-FFF2-40B4-BE49-F238E27FC236}">
                <a16:creationId xmlns:a16="http://schemas.microsoft.com/office/drawing/2014/main" id="{16D1173A-E1C2-8348-702F-188AF5329FA3}"/>
              </a:ext>
            </a:extLst>
          </p:cNvPr>
          <p:cNvPicPr>
            <a:picLocks noChangeAspect="1"/>
          </p:cNvPicPr>
          <p:nvPr/>
        </p:nvPicPr>
        <p:blipFill>
          <a:blip r:embed="rId5"/>
          <a:stretch>
            <a:fillRect/>
          </a:stretch>
        </p:blipFill>
        <p:spPr>
          <a:xfrm>
            <a:off x="2733472" y="5061110"/>
            <a:ext cx="3655216" cy="1765538"/>
          </a:xfrm>
          <a:prstGeom prst="rect">
            <a:avLst/>
          </a:prstGeom>
        </p:spPr>
      </p:pic>
    </p:spTree>
    <p:extLst>
      <p:ext uri="{BB962C8B-B14F-4D97-AF65-F5344CB8AC3E}">
        <p14:creationId xmlns:p14="http://schemas.microsoft.com/office/powerpoint/2010/main" val="39913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1E19-AA31-4851-6DC8-2581B851E35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5C47A89-360E-EE8D-4F7B-272B63BB5372}"/>
              </a:ext>
            </a:extLst>
          </p:cNvPr>
          <p:cNvSpPr>
            <a:spLocks noGrp="1"/>
          </p:cNvSpPr>
          <p:nvPr>
            <p:ph sz="half" idx="1"/>
          </p:nvPr>
        </p:nvSpPr>
        <p:spPr/>
        <p:txBody>
          <a:bodyPr/>
          <a:lstStyle/>
          <a:p>
            <a:endParaRPr lang="en-SE"/>
          </a:p>
        </p:txBody>
      </p:sp>
      <p:sp>
        <p:nvSpPr>
          <p:cNvPr id="4" name="Content Placeholder 3">
            <a:extLst>
              <a:ext uri="{FF2B5EF4-FFF2-40B4-BE49-F238E27FC236}">
                <a16:creationId xmlns:a16="http://schemas.microsoft.com/office/drawing/2014/main" id="{C9D4EAE3-C947-8A90-EDD4-D03FD4508C6D}"/>
              </a:ext>
            </a:extLst>
          </p:cNvPr>
          <p:cNvSpPr>
            <a:spLocks noGrp="1"/>
          </p:cNvSpPr>
          <p:nvPr>
            <p:ph sz="half" idx="2"/>
          </p:nvPr>
        </p:nvSpPr>
        <p:spPr/>
        <p:txBody>
          <a:bodyPr/>
          <a:lstStyle/>
          <a:p>
            <a:endParaRPr lang="en-SE"/>
          </a:p>
        </p:txBody>
      </p:sp>
      <p:sp>
        <p:nvSpPr>
          <p:cNvPr id="5" name="Slide Number Placeholder 4">
            <a:extLst>
              <a:ext uri="{FF2B5EF4-FFF2-40B4-BE49-F238E27FC236}">
                <a16:creationId xmlns:a16="http://schemas.microsoft.com/office/drawing/2014/main" id="{667B74DE-45E3-2811-C49F-77115CD23345}"/>
              </a:ext>
            </a:extLst>
          </p:cNvPr>
          <p:cNvSpPr>
            <a:spLocks noGrp="1"/>
          </p:cNvSpPr>
          <p:nvPr>
            <p:ph type="sldNum" sz="quarter" idx="12"/>
          </p:nvPr>
        </p:nvSpPr>
        <p:spPr/>
        <p:txBody>
          <a:bodyPr/>
          <a:lstStyle/>
          <a:p>
            <a:fld id="{E5137D0E-4A4F-4307-8994-C1891D747D59}" type="slidenum">
              <a:rPr lang="en-US" smtClean="0"/>
              <a:t>23</a:t>
            </a:fld>
            <a:endParaRPr lang="en-US" dirty="0"/>
          </a:p>
        </p:txBody>
      </p:sp>
      <p:pic>
        <p:nvPicPr>
          <p:cNvPr id="6"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9890E5F3-74FA-2FE6-D2E9-78EFE8530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3" t="13435" r="2061" b="8461"/>
          <a:stretch/>
        </p:blipFill>
        <p:spPr bwMode="auto">
          <a:xfrm>
            <a:off x="655647" y="1676400"/>
            <a:ext cx="10880706" cy="277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C6A2B94B-3106-B306-4707-3C24ED4E0901}"/>
              </a:ext>
            </a:extLst>
          </p:cNvPr>
          <p:cNvSpPr>
            <a:spLocks noGrp="1"/>
          </p:cNvSpPr>
          <p:nvPr>
            <p:ph type="title"/>
          </p:nvPr>
        </p:nvSpPr>
        <p:spPr>
          <a:xfrm>
            <a:off x="755071" y="1226128"/>
            <a:ext cx="10643755" cy="911374"/>
          </a:xfrm>
        </p:spPr>
        <p:txBody>
          <a:bodyPr/>
          <a:lstStyle/>
          <a:p>
            <a:r>
              <a:rPr lang="en-US" dirty="0"/>
              <a:t>Processes</a:t>
            </a:r>
          </a:p>
        </p:txBody>
      </p:sp>
      <p:sp>
        <p:nvSpPr>
          <p:cNvPr id="5" name="Slide Number Placeholder 4">
            <a:extLst>
              <a:ext uri="{FF2B5EF4-FFF2-40B4-BE49-F238E27FC236}">
                <a16:creationId xmlns:a16="http://schemas.microsoft.com/office/drawing/2014/main" id="{DEBAB418-1E19-D0E8-99CF-C645CC012016}"/>
              </a:ext>
            </a:extLst>
          </p:cNvPr>
          <p:cNvSpPr>
            <a:spLocks noGrp="1"/>
          </p:cNvSpPr>
          <p:nvPr>
            <p:ph type="sldNum" sz="quarter" idx="4294967295"/>
          </p:nvPr>
        </p:nvSpPr>
        <p:spPr/>
        <p:txBody>
          <a:bodyPr/>
          <a:lstStyle/>
          <a:p>
            <a:pPr>
              <a:spcAft>
                <a:spcPts val="600"/>
              </a:spcAft>
            </a:pPr>
            <a:fld id="{E5137D0E-4A4F-4307-8994-C1891D747D59}" type="slidenum">
              <a:rPr lang="en-US" smtClean="0"/>
              <a:pPr>
                <a:spcAft>
                  <a:spcPts val="600"/>
                </a:spcAft>
              </a:pPr>
              <a:t>24</a:t>
            </a:fld>
            <a:endParaRPr lang="en-US"/>
          </a:p>
        </p:txBody>
      </p:sp>
      <p:pic>
        <p:nvPicPr>
          <p:cNvPr id="4100" name="Picture 4" descr="A diagram displaying the data science cycle: Import -&gt; Tidy -&gt; Understand  (which has the phases Transform -&gt; Visualize -&gt; Model in a cycle) -&gt; Communicate. Surrounding all of these is Program Import, Tidy, Transform, and Visualize is highlighted.">
            <a:extLst>
              <a:ext uri="{FF2B5EF4-FFF2-40B4-BE49-F238E27FC236}">
                <a16:creationId xmlns:a16="http://schemas.microsoft.com/office/drawing/2014/main" id="{E1F266D0-13AF-73DC-33A1-1EB4F30F9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 y="2264093"/>
            <a:ext cx="12192000" cy="411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F0"/>
                </a:solidFill>
              </a:rPr>
              <a:t>results or data</a:t>
            </a:r>
            <a:endParaRPr lang="en-SE" dirty="0">
              <a:solidFill>
                <a:srgbClr val="00B0F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a:solidFill>
                  <a:schemeClr val="accent5">
                    <a:lumMod val="60000"/>
                    <a:lumOff val="40000"/>
                  </a:schemeClr>
                </a:solidFill>
              </a:rPr>
              <a:t>write.csv(</a:t>
            </a:r>
            <a:r>
              <a:rPr lang="en-US" dirty="0" err="1">
                <a:solidFill>
                  <a:schemeClr val="accent5">
                    <a:lumMod val="60000"/>
                    <a:lumOff val="40000"/>
                  </a:schemeClr>
                </a:solidFill>
              </a:rPr>
              <a:t>df</a:t>
            </a:r>
            <a:r>
              <a:rPr lang="en-US" dirty="0">
                <a:solidFill>
                  <a:schemeClr val="accent5">
                    <a:lumMod val="60000"/>
                    <a:lumOff val="40000"/>
                  </a:schemeClr>
                </a:solidFill>
              </a:rPr>
              <a:t> , file = “path/to/your/saving/folder/df.csv") </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writexl</a:t>
            </a:r>
            <a:r>
              <a:rPr lang="en-US" dirty="0">
                <a:solidFill>
                  <a:schemeClr val="accent5">
                    <a:lumMod val="60000"/>
                    <a:lumOff val="40000"/>
                  </a:schemeClr>
                </a:solidFill>
              </a:rPr>
              <a:t>::</a:t>
            </a:r>
            <a:r>
              <a:rPr lang="en-US" dirty="0" err="1">
                <a:solidFill>
                  <a:schemeClr val="accent5">
                    <a:lumMod val="60000"/>
                    <a:lumOff val="40000"/>
                  </a:schemeClr>
                </a:solidFill>
              </a:rPr>
              <a:t>write_xlsx</a:t>
            </a:r>
            <a:r>
              <a:rPr lang="en-US" dirty="0">
                <a:solidFill>
                  <a:schemeClr val="accent5">
                    <a:lumMod val="60000"/>
                    <a:lumOff val="40000"/>
                  </a:schemeClr>
                </a:solidFill>
              </a:rPr>
              <a:t> (</a:t>
            </a:r>
            <a:r>
              <a:rPr lang="en-US" dirty="0" err="1">
                <a:solidFill>
                  <a:schemeClr val="accent5">
                    <a:lumMod val="60000"/>
                    <a:lumOff val="40000"/>
                  </a:schemeClr>
                </a:solidFill>
              </a:rPr>
              <a:t>test_df</a:t>
            </a:r>
            <a:r>
              <a:rPr lang="en-US" dirty="0">
                <a:solidFill>
                  <a:schemeClr val="accent5">
                    <a:lumMod val="60000"/>
                    <a:lumOff val="40000"/>
                  </a:schemeClr>
                </a:solidFill>
              </a:rPr>
              <a:t>, path = "C:/Users/your_username/test_df.xlsx", </a:t>
            </a:r>
            <a:r>
              <a:rPr lang="en-US" dirty="0" err="1">
                <a:solidFill>
                  <a:schemeClr val="accent5">
                    <a:lumMod val="60000"/>
                    <a:lumOff val="40000"/>
                  </a:schemeClr>
                </a:solidFill>
              </a:rPr>
              <a:t>col_names</a:t>
            </a:r>
            <a:r>
              <a:rPr lang="en-US" dirty="0">
                <a:solidFill>
                  <a:schemeClr val="accent5">
                    <a:lumMod val="60000"/>
                    <a:lumOff val="40000"/>
                  </a:schemeClr>
                </a:solidFill>
              </a:rPr>
              <a:t> = TRUE, </a:t>
            </a:r>
            <a:r>
              <a:rPr lang="en-US" dirty="0" err="1">
                <a:solidFill>
                  <a:schemeClr val="accent5">
                    <a:lumMod val="60000"/>
                    <a:lumOff val="40000"/>
                  </a:schemeClr>
                </a:solidFill>
              </a:rPr>
              <a:t>format_headers</a:t>
            </a:r>
            <a:r>
              <a:rPr lang="en-US" dirty="0">
                <a:solidFill>
                  <a:schemeClr val="accent5">
                    <a:lumMod val="60000"/>
                    <a:lumOff val="40000"/>
                  </a:schemeClr>
                </a:solidFill>
              </a:rPr>
              <a:t> = TRUE)</a:t>
            </a:r>
            <a:endParaRPr lang="en-SE" dirty="0">
              <a:solidFill>
                <a:schemeClr val="accent5">
                  <a:lumMod val="60000"/>
                  <a:lumOff val="40000"/>
                </a:schemeClr>
              </a:solidFill>
            </a:endParaRPr>
          </a:p>
        </p:txBody>
      </p:sp>
    </p:spTree>
    <p:extLst>
      <p:ext uri="{BB962C8B-B14F-4D97-AF65-F5344CB8AC3E}">
        <p14:creationId xmlns:p14="http://schemas.microsoft.com/office/powerpoint/2010/main" val="29048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50"/>
                </a:solidFill>
              </a:rPr>
              <a:t>plot</a:t>
            </a:r>
            <a:endParaRPr lang="en-SE" dirty="0">
              <a:solidFill>
                <a:srgbClr val="00B05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err="1">
                <a:solidFill>
                  <a:schemeClr val="accent5">
                    <a:lumMod val="60000"/>
                    <a:lumOff val="40000"/>
                  </a:schemeClr>
                </a:solidFill>
              </a:rPr>
              <a:t>dev.print</a:t>
            </a:r>
            <a:r>
              <a:rPr lang="en-US" dirty="0">
                <a:solidFill>
                  <a:schemeClr val="accent5">
                    <a:lumMod val="60000"/>
                    <a:lumOff val="40000"/>
                  </a:schemeClr>
                </a:solidFill>
              </a:rPr>
              <a:t> (device=jpeg, file="</a:t>
            </a:r>
            <a:r>
              <a:rPr lang="en-US" dirty="0">
                <a:solidFill>
                  <a:srgbClr val="00B0F0"/>
                </a:solidFill>
              </a:rPr>
              <a:t>path/to/your/saving/plots/</a:t>
            </a:r>
            <a:r>
              <a:rPr lang="en-US" dirty="0">
                <a:solidFill>
                  <a:srgbClr val="00B050"/>
                </a:solidFill>
              </a:rPr>
              <a:t>figure_1a.jpg</a:t>
            </a:r>
            <a:r>
              <a:rPr lang="en-US" dirty="0">
                <a:solidFill>
                  <a:schemeClr val="accent5">
                    <a:lumMod val="60000"/>
                    <a:lumOff val="40000"/>
                  </a:schemeClr>
                </a:solidFill>
              </a:rPr>
              <a:t>", width=par("din")[1]*300, res=300, quality=100)</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ggsave</a:t>
            </a:r>
            <a:r>
              <a:rPr lang="en-US" dirty="0">
                <a:solidFill>
                  <a:schemeClr val="accent5">
                    <a:lumMod val="60000"/>
                    <a:lumOff val="40000"/>
                  </a:schemeClr>
                </a:solidFill>
              </a:rPr>
              <a:t>("</a:t>
            </a:r>
            <a:r>
              <a:rPr lang="en-US" dirty="0">
                <a:solidFill>
                  <a:srgbClr val="00B0F0"/>
                </a:solidFill>
              </a:rPr>
              <a:t>path/to/your/saving/plots/</a:t>
            </a:r>
            <a:r>
              <a:rPr lang="en-US" dirty="0">
                <a:solidFill>
                  <a:srgbClr val="00B050"/>
                </a:solidFill>
              </a:rPr>
              <a:t>figure_1a.png</a:t>
            </a:r>
            <a:r>
              <a:rPr lang="en-US" dirty="0">
                <a:solidFill>
                  <a:schemeClr val="accent5">
                    <a:lumMod val="60000"/>
                    <a:lumOff val="40000"/>
                  </a:schemeClr>
                </a:solidFill>
              </a:rPr>
              <a:t>", plot = p1, </a:t>
            </a:r>
            <a:r>
              <a:rPr lang="en-US" dirty="0" err="1">
                <a:solidFill>
                  <a:schemeClr val="accent5">
                    <a:lumMod val="60000"/>
                    <a:lumOff val="40000"/>
                  </a:schemeClr>
                </a:solidFill>
              </a:rPr>
              <a:t>bg</a:t>
            </a:r>
            <a:r>
              <a:rPr lang="en-US" dirty="0">
                <a:solidFill>
                  <a:schemeClr val="accent5">
                    <a:lumMod val="60000"/>
                    <a:lumOff val="40000"/>
                  </a:schemeClr>
                </a:solidFill>
              </a:rPr>
              <a:t> ="white")</a:t>
            </a:r>
          </a:p>
          <a:p>
            <a:pPr marL="0" indent="0">
              <a:buNone/>
            </a:pPr>
            <a:endParaRPr lang="en-US" dirty="0">
              <a:solidFill>
                <a:schemeClr val="accent5">
                  <a:lumMod val="60000"/>
                  <a:lumOff val="40000"/>
                </a:schemeClr>
              </a:solidFill>
            </a:endParaRPr>
          </a:p>
        </p:txBody>
      </p:sp>
    </p:spTree>
    <p:extLst>
      <p:ext uri="{BB962C8B-B14F-4D97-AF65-F5344CB8AC3E}">
        <p14:creationId xmlns:p14="http://schemas.microsoft.com/office/powerpoint/2010/main" val="429226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 Practical session (</a:t>
            </a:r>
            <a:r>
              <a:rPr lang="en-US" sz="3200" dirty="0">
                <a:solidFill>
                  <a:srgbClr val="FF0000"/>
                </a:solidFill>
              </a:rPr>
              <a:t>afternoon session</a:t>
            </a:r>
            <a:r>
              <a:rPr lang="en-US" sz="3200" dirty="0"/>
              <a:t>): read a test csv file into </a:t>
            </a:r>
            <a:r>
              <a:rPr lang="en-US" sz="3200" dirty="0" err="1"/>
              <a:t>Rstudio</a:t>
            </a:r>
            <a:r>
              <a:rPr lang="en-US" sz="3200"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14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help</a:t>
            </a:r>
          </a:p>
        </p:txBody>
      </p:sp>
      <p:sp>
        <p:nvSpPr>
          <p:cNvPr id="3" name="Content Placeholder 2"/>
          <p:cNvSpPr>
            <a:spLocks noGrp="1"/>
          </p:cNvSpPr>
          <p:nvPr>
            <p:ph idx="1"/>
          </p:nvPr>
        </p:nvSpPr>
        <p:spPr/>
        <p:txBody>
          <a:bodyPr/>
          <a:lstStyle/>
          <a:p>
            <a:r>
              <a:rPr lang="en-US" dirty="0" err="1"/>
              <a:t>RStudio</a:t>
            </a:r>
            <a:r>
              <a:rPr lang="en-US" dirty="0"/>
              <a:t> help interface</a:t>
            </a:r>
          </a:p>
          <a:p>
            <a:pPr lvl="1"/>
            <a:r>
              <a:rPr lang="en-US" dirty="0">
                <a:solidFill>
                  <a:srgbClr val="FF0000"/>
                </a:solidFill>
              </a:rPr>
              <a:t>?sum</a:t>
            </a:r>
          </a:p>
          <a:p>
            <a:pPr lvl="1"/>
            <a:r>
              <a:rPr lang="en-US" dirty="0" err="1">
                <a:solidFill>
                  <a:srgbClr val="FF0000"/>
                </a:solidFill>
              </a:rPr>
              <a:t>help.search</a:t>
            </a:r>
            <a:r>
              <a:rPr lang="en-US" dirty="0">
                <a:solidFill>
                  <a:srgbClr val="FF0000"/>
                </a:solidFill>
              </a:rPr>
              <a:t>()</a:t>
            </a:r>
            <a:r>
              <a:rPr lang="en-US" dirty="0"/>
              <a:t>, with term in </a:t>
            </a:r>
            <a:r>
              <a:rPr lang="en-US" dirty="0">
                <a:solidFill>
                  <a:schemeClr val="accent5">
                    <a:lumMod val="60000"/>
                    <a:lumOff val="40000"/>
                  </a:schemeClr>
                </a:solidFill>
              </a:rPr>
              <a:t>“”</a:t>
            </a:r>
            <a:r>
              <a:rPr lang="en-US" dirty="0"/>
              <a:t> inside parentheses	</a:t>
            </a:r>
          </a:p>
          <a:p>
            <a:r>
              <a:rPr lang="en-US" dirty="0"/>
              <a:t>Google or </a:t>
            </a:r>
            <a:r>
              <a:rPr lang="en-US" dirty="0" err="1"/>
              <a:t>chatgpt</a:t>
            </a:r>
            <a:r>
              <a:rPr lang="en-US" dirty="0"/>
              <a:t> “R &lt;task&gt;”</a:t>
            </a:r>
          </a:p>
          <a:p>
            <a:r>
              <a:rPr lang="en-US" dirty="0"/>
              <a:t>When asking others</a:t>
            </a:r>
          </a:p>
          <a:p>
            <a:pPr lvl="1"/>
            <a:r>
              <a:rPr lang="en-US" dirty="0"/>
              <a:t>Use correct words</a:t>
            </a:r>
          </a:p>
          <a:p>
            <a:pPr lvl="1"/>
            <a:r>
              <a:rPr lang="en-US" dirty="0"/>
              <a:t>Reduce to reproducible example</a:t>
            </a:r>
          </a:p>
          <a:p>
            <a:pPr lvl="1"/>
            <a:r>
              <a:rPr lang="en-US" dirty="0"/>
              <a:t>Always include output of </a:t>
            </a:r>
            <a:r>
              <a:rPr lang="en-US" dirty="0" err="1">
                <a:solidFill>
                  <a:srgbClr val="FF0000"/>
                </a:solidFill>
              </a:rPr>
              <a:t>sessionInfo</a:t>
            </a:r>
            <a:r>
              <a:rPr lang="en-US" dirty="0">
                <a:solidFill>
                  <a:srgbClr val="FF0000"/>
                </a:solidFill>
              </a:rPr>
              <a:t>()</a:t>
            </a:r>
            <a:r>
              <a:rPr lang="en-US" dirty="0">
                <a:solidFill>
                  <a:schemeClr val="accent6"/>
                </a:solidFill>
              </a:rPr>
              <a:t> </a:t>
            </a:r>
            <a:r>
              <a:rPr lang="en-US" dirty="0"/>
              <a:t>function</a:t>
            </a:r>
          </a:p>
          <a:p>
            <a:endParaRPr lang="en-US" dirty="0"/>
          </a:p>
        </p:txBody>
      </p:sp>
    </p:spTree>
    <p:extLst>
      <p:ext uri="{BB962C8B-B14F-4D97-AF65-F5344CB8AC3E}">
        <p14:creationId xmlns:p14="http://schemas.microsoft.com/office/powerpoint/2010/main" val="362298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E2F517-E48E-12EF-8283-E1DCD5C13E8A}"/>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224DAF57-7967-906E-9B42-A595A76525EB}"/>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33499732-C3A3-22F8-DD68-0FB24069555F}"/>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3308FE2F-B594-DF44-D871-D543344867FE}"/>
              </a:ext>
            </a:extLst>
          </p:cNvPr>
          <p:cNvSpPr>
            <a:spLocks noGrp="1"/>
          </p:cNvSpPr>
          <p:nvPr>
            <p:ph idx="1"/>
          </p:nvPr>
        </p:nvSpPr>
        <p:spPr/>
        <p:txBody>
          <a:bodyPr/>
          <a:lstStyle/>
          <a:p>
            <a:endParaRPr lang="en-SE"/>
          </a:p>
        </p:txBody>
      </p:sp>
      <p:pic>
        <p:nvPicPr>
          <p:cNvPr id="1026" name="Picture 2" descr="The Evergiven">
            <a:extLst>
              <a:ext uri="{FF2B5EF4-FFF2-40B4-BE49-F238E27FC236}">
                <a16:creationId xmlns:a16="http://schemas.microsoft.com/office/drawing/2014/main" id="{B3700374-2445-9D4C-AC34-1259EE05A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12CB2A4E-20FB-D22A-7404-D0071FC24BE0}"/>
              </a:ext>
            </a:extLst>
          </p:cNvPr>
          <p:cNvSpPr txBox="1">
            <a:spLocks/>
          </p:cNvSpPr>
          <p:nvPr/>
        </p:nvSpPr>
        <p:spPr>
          <a:xfrm>
            <a:off x="921120" y="1402879"/>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en-US" dirty="0"/>
              <a:t>Handle large datasets</a:t>
            </a:r>
            <a:br>
              <a:rPr lang="en-US" dirty="0"/>
            </a:br>
            <a:endParaRPr lang="en-SE" dirty="0"/>
          </a:p>
        </p:txBody>
      </p:sp>
    </p:spTree>
    <p:extLst>
      <p:ext uri="{BB962C8B-B14F-4D97-AF65-F5344CB8AC3E}">
        <p14:creationId xmlns:p14="http://schemas.microsoft.com/office/powerpoint/2010/main" val="375253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F3FEC-E572-7D11-F9CE-5B2CB4D8D200}"/>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9575400-98CE-0C7A-BDBD-9255E170C96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9865240-9914-52E1-B17C-36CA9ABC40BD}"/>
              </a:ext>
            </a:extLst>
          </p:cNvPr>
          <p:cNvSpPr>
            <a:spLocks noGrp="1"/>
          </p:cNvSpPr>
          <p:nvPr>
            <p:ph type="title"/>
          </p:nvPr>
        </p:nvSpPr>
        <p:spPr>
          <a:xfrm>
            <a:off x="1074879" y="134385"/>
            <a:ext cx="9862886" cy="880197"/>
          </a:xfrm>
        </p:spPr>
        <p:txBody>
          <a:bodyPr/>
          <a:lstStyle/>
          <a:p>
            <a:r>
              <a:rPr lang="en-US" dirty="0"/>
              <a:t>Basic about R</a:t>
            </a:r>
            <a:endParaRPr lang="en-SE" dirty="0"/>
          </a:p>
        </p:txBody>
      </p:sp>
      <p:sp>
        <p:nvSpPr>
          <p:cNvPr id="5" name="Content Placeholder 4">
            <a:extLst>
              <a:ext uri="{FF2B5EF4-FFF2-40B4-BE49-F238E27FC236}">
                <a16:creationId xmlns:a16="http://schemas.microsoft.com/office/drawing/2014/main" id="{0236EC6B-8209-08C9-324E-0690AD7C3B37}"/>
              </a:ext>
            </a:extLst>
          </p:cNvPr>
          <p:cNvSpPr>
            <a:spLocks noGrp="1"/>
          </p:cNvSpPr>
          <p:nvPr>
            <p:ph idx="1"/>
          </p:nvPr>
        </p:nvSpPr>
        <p:spPr>
          <a:xfrm>
            <a:off x="740210" y="1469196"/>
            <a:ext cx="10641152" cy="5254419"/>
          </a:xfrm>
        </p:spPr>
        <p:txBody>
          <a:bodyPr numCol="2"/>
          <a:lstStyle/>
          <a:p>
            <a:pPr marL="0" indent="0">
              <a:buNone/>
            </a:pPr>
            <a:r>
              <a:rPr lang="en-US" b="1" dirty="0"/>
              <a:t>R is ...</a:t>
            </a:r>
          </a:p>
          <a:p>
            <a:r>
              <a:rPr lang="en-US" sz="2000" dirty="0"/>
              <a:t>a programming </a:t>
            </a:r>
            <a:r>
              <a:rPr lang="en-US" sz="2000" dirty="0">
                <a:solidFill>
                  <a:srgbClr val="00B050"/>
                </a:solidFill>
              </a:rPr>
              <a:t>language</a:t>
            </a:r>
          </a:p>
          <a:p>
            <a:r>
              <a:rPr lang="en-US" sz="2000" dirty="0"/>
              <a:t>a programming </a:t>
            </a:r>
            <a:r>
              <a:rPr lang="en-US" sz="2000" dirty="0">
                <a:solidFill>
                  <a:srgbClr val="00B050"/>
                </a:solidFill>
              </a:rPr>
              <a:t>platform</a:t>
            </a:r>
            <a:r>
              <a:rPr lang="en-US" sz="2000" dirty="0"/>
              <a:t> (= environment + interpreter)</a:t>
            </a:r>
          </a:p>
          <a:p>
            <a:r>
              <a:rPr lang="en-US" sz="2000" dirty="0"/>
              <a:t>a </a:t>
            </a:r>
            <a:r>
              <a:rPr lang="en-US" sz="2000" dirty="0">
                <a:solidFill>
                  <a:srgbClr val="00B050"/>
                </a:solidFill>
              </a:rPr>
              <a:t>software project</a:t>
            </a:r>
            <a:r>
              <a:rPr lang="en-US" sz="2000" dirty="0"/>
              <a:t> driven by the core team and the community</a:t>
            </a:r>
          </a:p>
          <a:p>
            <a:r>
              <a:rPr lang="en-US" sz="2000" dirty="0"/>
              <a:t>a very powerful </a:t>
            </a:r>
            <a:r>
              <a:rPr lang="en-US" sz="2000" dirty="0">
                <a:solidFill>
                  <a:srgbClr val="00B050"/>
                </a:solidFill>
              </a:rPr>
              <a:t>tool for statistical </a:t>
            </a:r>
            <a:r>
              <a:rPr lang="en-US" sz="2000" dirty="0"/>
              <a:t>computing</a:t>
            </a:r>
          </a:p>
          <a:p>
            <a:r>
              <a:rPr lang="en-US" sz="2000" dirty="0"/>
              <a:t>a very powerful </a:t>
            </a:r>
            <a:r>
              <a:rPr lang="en-US" sz="2000" dirty="0">
                <a:solidFill>
                  <a:srgbClr val="00B050"/>
                </a:solidFill>
              </a:rPr>
              <a:t>computational tool </a:t>
            </a:r>
            <a:r>
              <a:rPr lang="en-US" sz="2000" dirty="0"/>
              <a:t>in general</a:t>
            </a:r>
          </a:p>
          <a:p>
            <a:pPr marL="0" indent="0">
              <a:buNone/>
            </a:pPr>
            <a:r>
              <a:rPr lang="en-US" b="1" dirty="0"/>
              <a:t>Yet ...</a:t>
            </a:r>
          </a:p>
          <a:p>
            <a:r>
              <a:rPr lang="en-US" sz="2000" dirty="0"/>
              <a:t>it is </a:t>
            </a:r>
            <a:r>
              <a:rPr lang="en-US" sz="2000" dirty="0">
                <a:solidFill>
                  <a:srgbClr val="00B050"/>
                </a:solidFill>
              </a:rPr>
              <a:t>very elegant</a:t>
            </a:r>
          </a:p>
          <a:p>
            <a:r>
              <a:rPr lang="en-US" sz="2000" dirty="0"/>
              <a:t>it becomes more and </a:t>
            </a:r>
            <a:r>
              <a:rPr lang="en-US" sz="2000" dirty="0">
                <a:solidFill>
                  <a:srgbClr val="00B050"/>
                </a:solidFill>
              </a:rPr>
              <a:t>more feature-rich</a:t>
            </a:r>
          </a:p>
          <a:p>
            <a:pPr marL="0" indent="0" algn="l">
              <a:buNone/>
            </a:pPr>
            <a:r>
              <a:rPr lang="en-US" b="1" i="0" dirty="0">
                <a:effectLst/>
                <a:latin typeface="Source Sans Pro" panose="020B0503030403020204" pitchFamily="34" charset="0"/>
              </a:rPr>
              <a:t>R is not ...</a:t>
            </a:r>
          </a:p>
          <a:p>
            <a:pPr algn="l">
              <a:buFont typeface="Arial" panose="020B0604020202020204" pitchFamily="34" charset="0"/>
              <a:buChar char="•"/>
            </a:pPr>
            <a:r>
              <a:rPr lang="en-US" sz="2000" b="0" i="0" dirty="0">
                <a:effectLst/>
                <a:latin typeface="Source Sans Pro" panose="020B0503030403020204" pitchFamily="34" charset="0"/>
              </a:rPr>
              <a:t>a tool to </a:t>
            </a:r>
            <a:r>
              <a:rPr lang="en-US" sz="2000" b="0" i="0" dirty="0">
                <a:solidFill>
                  <a:srgbClr val="00B050"/>
                </a:solidFill>
                <a:effectLst/>
                <a:latin typeface="Source Sans Pro" panose="020B0503030403020204" pitchFamily="34" charset="0"/>
              </a:rPr>
              <a:t>replace a statistician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very best </a:t>
            </a:r>
            <a:r>
              <a:rPr lang="en-US" sz="2000" b="0" i="0" dirty="0">
                <a:effectLst/>
                <a:latin typeface="Source Sans Pro" panose="020B0503030403020204" pitchFamily="34" charset="0"/>
              </a:rPr>
              <a:t>programming language</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elegant </a:t>
            </a:r>
            <a:r>
              <a:rPr lang="en-US" sz="2000" b="0" i="0" dirty="0">
                <a:effectLst/>
                <a:latin typeface="Source Sans Pro" panose="020B0503030403020204" pitchFamily="34" charset="0"/>
              </a:rPr>
              <a:t>programming solution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efficient </a:t>
            </a:r>
            <a:r>
              <a:rPr lang="en-US" sz="2000" b="0" i="0" dirty="0">
                <a:effectLst/>
                <a:latin typeface="Source Sans Pro" panose="020B0503030403020204" pitchFamily="34" charset="0"/>
              </a:rPr>
              <a:t>programming language</a:t>
            </a:r>
          </a:p>
          <a:p>
            <a:endParaRPr lang="en-US" sz="2000" dirty="0"/>
          </a:p>
        </p:txBody>
      </p:sp>
      <p:pic>
        <p:nvPicPr>
          <p:cNvPr id="6" name="Picture 5">
            <a:extLst>
              <a:ext uri="{FF2B5EF4-FFF2-40B4-BE49-F238E27FC236}">
                <a16:creationId xmlns:a16="http://schemas.microsoft.com/office/drawing/2014/main" id="{4C14714C-16D3-9628-1CC3-5F4E5C2A72DB}"/>
              </a:ext>
            </a:extLst>
          </p:cNvPr>
          <p:cNvPicPr>
            <a:picLocks noChangeAspect="1"/>
          </p:cNvPicPr>
          <p:nvPr/>
        </p:nvPicPr>
        <p:blipFill>
          <a:blip r:embed="rId3"/>
          <a:stretch>
            <a:fillRect/>
          </a:stretch>
        </p:blipFill>
        <p:spPr>
          <a:xfrm>
            <a:off x="8182615" y="5050761"/>
            <a:ext cx="1371599" cy="1056131"/>
          </a:xfrm>
          <a:prstGeom prst="rect">
            <a:avLst/>
          </a:prstGeom>
        </p:spPr>
      </p:pic>
      <p:pic>
        <p:nvPicPr>
          <p:cNvPr id="7" name="Content Placeholder 6">
            <a:extLst>
              <a:ext uri="{FF2B5EF4-FFF2-40B4-BE49-F238E27FC236}">
                <a16:creationId xmlns:a16="http://schemas.microsoft.com/office/drawing/2014/main" id="{C4967FFB-518D-B78C-A95B-E828167F4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9213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0D963A-5ED0-5B21-BE3E-BE14B536A8AF}"/>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24C1977-38CC-52E0-3D24-DC3F61967A1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0FBA647-013B-4E4A-F774-64F7E8AE39F6}"/>
              </a:ext>
            </a:extLst>
          </p:cNvPr>
          <p:cNvSpPr>
            <a:spLocks noGrp="1"/>
          </p:cNvSpPr>
          <p:nvPr>
            <p:ph type="title"/>
          </p:nvPr>
        </p:nvSpPr>
        <p:spPr/>
        <p:txBody>
          <a:bodyPr/>
          <a:lstStyle/>
          <a:p>
            <a:endParaRPr lang="en-SE"/>
          </a:p>
        </p:txBody>
      </p:sp>
      <p:pic>
        <p:nvPicPr>
          <p:cNvPr id="8" name="Content Placeholder 7">
            <a:extLst>
              <a:ext uri="{FF2B5EF4-FFF2-40B4-BE49-F238E27FC236}">
                <a16:creationId xmlns:a16="http://schemas.microsoft.com/office/drawing/2014/main" id="{F3FA6BE5-24D2-534D-E307-15937A907D28}"/>
              </a:ext>
            </a:extLst>
          </p:cNvPr>
          <p:cNvPicPr>
            <a:picLocks noGrp="1" noChangeAspect="1"/>
          </p:cNvPicPr>
          <p:nvPr>
            <p:ph idx="1"/>
          </p:nvPr>
        </p:nvPicPr>
        <p:blipFill>
          <a:blip r:embed="rId3"/>
          <a:stretch>
            <a:fillRect/>
          </a:stretch>
        </p:blipFill>
        <p:spPr>
          <a:xfrm>
            <a:off x="191917" y="2366573"/>
            <a:ext cx="7614041" cy="3054507"/>
          </a:xfrm>
        </p:spPr>
      </p:pic>
      <p:pic>
        <p:nvPicPr>
          <p:cNvPr id="7" name="Picture 6">
            <a:extLst>
              <a:ext uri="{FF2B5EF4-FFF2-40B4-BE49-F238E27FC236}">
                <a16:creationId xmlns:a16="http://schemas.microsoft.com/office/drawing/2014/main" id="{894081A1-53C1-DE97-D0DF-8A19A7041EE2}"/>
              </a:ext>
            </a:extLst>
          </p:cNvPr>
          <p:cNvPicPr>
            <a:picLocks noChangeAspect="1"/>
          </p:cNvPicPr>
          <p:nvPr/>
        </p:nvPicPr>
        <p:blipFill>
          <a:blip r:embed="rId4"/>
          <a:stretch>
            <a:fillRect/>
          </a:stretch>
        </p:blipFill>
        <p:spPr>
          <a:xfrm>
            <a:off x="1981718" y="1151456"/>
            <a:ext cx="9836656" cy="5575587"/>
          </a:xfrm>
          <a:prstGeom prst="rect">
            <a:avLst/>
          </a:prstGeom>
        </p:spPr>
      </p:pic>
    </p:spTree>
    <p:extLst>
      <p:ext uri="{BB962C8B-B14F-4D97-AF65-F5344CB8AC3E}">
        <p14:creationId xmlns:p14="http://schemas.microsoft.com/office/powerpoint/2010/main" val="186257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64D9BE-976F-69CA-3D25-1514F319272E}"/>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7F4BFAE-50D6-ECA5-01CE-E8F1B49AAD0C}"/>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8D95454-BEAF-A8FE-D89F-705E36342CC4}"/>
              </a:ext>
            </a:extLst>
          </p:cNvPr>
          <p:cNvSpPr>
            <a:spLocks noGrp="1"/>
          </p:cNvSpPr>
          <p:nvPr>
            <p:ph type="title"/>
          </p:nvPr>
        </p:nvSpPr>
        <p:spPr/>
        <p:txBody>
          <a:bodyPr/>
          <a:lstStyle/>
          <a:p>
            <a:r>
              <a:rPr lang="en-US" dirty="0"/>
              <a:t>Handle large datasets</a:t>
            </a:r>
            <a:br>
              <a:rPr lang="en-US" dirty="0"/>
            </a:br>
            <a:endParaRPr lang="en-SE" dirty="0"/>
          </a:p>
        </p:txBody>
      </p:sp>
      <p:sp>
        <p:nvSpPr>
          <p:cNvPr id="18" name="Content Placeholder 4">
            <a:extLst>
              <a:ext uri="{FF2B5EF4-FFF2-40B4-BE49-F238E27FC236}">
                <a16:creationId xmlns:a16="http://schemas.microsoft.com/office/drawing/2014/main" id="{9A047387-BF40-9A0F-87E4-304A76F91434}"/>
              </a:ext>
            </a:extLst>
          </p:cNvPr>
          <p:cNvSpPr>
            <a:spLocks noGrp="1"/>
          </p:cNvSpPr>
          <p:nvPr>
            <p:ph idx="1"/>
          </p:nvPr>
        </p:nvSpPr>
        <p:spPr>
          <a:xfrm>
            <a:off x="591739" y="1886163"/>
            <a:ext cx="6841448" cy="3648517"/>
          </a:xfrm>
        </p:spPr>
        <p:txBody>
          <a:bodyPr/>
          <a:lstStyle/>
          <a:p>
            <a:r>
              <a:rPr lang="en-US" sz="1800" dirty="0"/>
              <a:t>Good management strategies for large files </a:t>
            </a:r>
          </a:p>
          <a:p>
            <a:pPr lvl="1"/>
            <a:r>
              <a:rPr lang="en-US" sz="1800" dirty="0"/>
              <a:t> if you work with </a:t>
            </a:r>
            <a:r>
              <a:rPr lang="en-US" sz="1800" b="1" dirty="0">
                <a:solidFill>
                  <a:srgbClr val="00B0F0"/>
                </a:solidFill>
              </a:rPr>
              <a:t>10 to100 GB </a:t>
            </a:r>
            <a:r>
              <a:rPr lang="en-US" sz="1800" dirty="0"/>
              <a:t>regularly!?</a:t>
            </a:r>
          </a:p>
          <a:p>
            <a:pPr lvl="1"/>
            <a:r>
              <a:rPr lang="en-US" sz="1800" i="1" dirty="0">
                <a:solidFill>
                  <a:srgbClr val="0070C0"/>
                </a:solidFill>
                <a:hlinkClick r:id="rId3"/>
              </a:rPr>
              <a:t>r-datatable.com</a:t>
            </a:r>
            <a:r>
              <a:rPr lang="en-US" sz="1800" dirty="0"/>
              <a:t> </a:t>
            </a:r>
          </a:p>
          <a:p>
            <a:pPr lvl="1"/>
            <a:r>
              <a:rPr lang="en-US" sz="1800" dirty="0">
                <a:solidFill>
                  <a:schemeClr val="accent5">
                    <a:lumMod val="60000"/>
                    <a:lumOff val="40000"/>
                  </a:schemeClr>
                </a:solidFill>
              </a:rPr>
              <a:t>library(</a:t>
            </a:r>
            <a:r>
              <a:rPr lang="en-US" sz="1800" dirty="0" err="1">
                <a:solidFill>
                  <a:schemeClr val="accent5">
                    <a:lumMod val="60000"/>
                    <a:lumOff val="40000"/>
                  </a:schemeClr>
                </a:solidFill>
              </a:rPr>
              <a:t>data.table</a:t>
            </a:r>
            <a:r>
              <a:rPr lang="en-US" sz="1800" dirty="0">
                <a:solidFill>
                  <a:schemeClr val="accent5">
                    <a:lumMod val="60000"/>
                    <a:lumOff val="40000"/>
                  </a:schemeClr>
                </a:solidFill>
              </a:rPr>
              <a:t>)</a:t>
            </a:r>
          </a:p>
          <a:p>
            <a:pPr lvl="1"/>
            <a:r>
              <a:rPr lang="en-US" sz="1800" dirty="0"/>
              <a:t>R script:</a:t>
            </a:r>
          </a:p>
          <a:p>
            <a:pPr marL="249238" lvl="2" indent="0">
              <a:buNone/>
            </a:pPr>
            <a:r>
              <a:rPr lang="en-US" i="1" dirty="0">
                <a:solidFill>
                  <a:schemeClr val="accent5">
                    <a:lumMod val="60000"/>
                    <a:lumOff val="40000"/>
                  </a:schemeClr>
                </a:solidFill>
              </a:rPr>
              <a:t>    </a:t>
            </a:r>
            <a:r>
              <a:rPr lang="en-US" i="1" dirty="0" err="1">
                <a:solidFill>
                  <a:schemeClr val="accent5">
                    <a:lumMod val="60000"/>
                    <a:lumOff val="40000"/>
                  </a:schemeClr>
                </a:solidFill>
              </a:rPr>
              <a:t>firstscript.R</a:t>
            </a:r>
            <a:endParaRPr lang="en-US" sz="1800" i="1" dirty="0">
              <a:solidFill>
                <a:schemeClr val="accent5">
                  <a:lumMod val="60000"/>
                  <a:lumOff val="40000"/>
                </a:schemeClr>
              </a:solidFill>
            </a:endParaRPr>
          </a:p>
        </p:txBody>
      </p:sp>
      <p:pic>
        <p:nvPicPr>
          <p:cNvPr id="6" name="Content Placeholder 6">
            <a:extLst>
              <a:ext uri="{FF2B5EF4-FFF2-40B4-BE49-F238E27FC236}">
                <a16:creationId xmlns:a16="http://schemas.microsoft.com/office/drawing/2014/main" id="{8E1E003C-3630-B884-A3DE-C4067A70B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8" name="Picture 7">
            <a:extLst>
              <a:ext uri="{FF2B5EF4-FFF2-40B4-BE49-F238E27FC236}">
                <a16:creationId xmlns:a16="http://schemas.microsoft.com/office/drawing/2014/main" id="{59C3AC08-E741-4339-B86E-A19897D173DC}"/>
              </a:ext>
            </a:extLst>
          </p:cNvPr>
          <p:cNvPicPr>
            <a:picLocks noChangeAspect="1"/>
          </p:cNvPicPr>
          <p:nvPr/>
        </p:nvPicPr>
        <p:blipFill>
          <a:blip r:embed="rId5"/>
          <a:stretch>
            <a:fillRect/>
          </a:stretch>
        </p:blipFill>
        <p:spPr>
          <a:xfrm>
            <a:off x="165018" y="4237566"/>
            <a:ext cx="3287007" cy="809738"/>
          </a:xfrm>
          <a:prstGeom prst="rect">
            <a:avLst/>
          </a:prstGeom>
        </p:spPr>
      </p:pic>
      <p:pic>
        <p:nvPicPr>
          <p:cNvPr id="2050" name="Picture 2">
            <a:extLst>
              <a:ext uri="{FF2B5EF4-FFF2-40B4-BE49-F238E27FC236}">
                <a16:creationId xmlns:a16="http://schemas.microsoft.com/office/drawing/2014/main" id="{382A88C0-4223-F5CF-D941-D931C0DDF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303" y="3240725"/>
            <a:ext cx="9182204" cy="361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89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4E21A-8ADE-E9F9-85D5-320CC9293CDB}"/>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FB319F12-D870-ACCC-5CF7-C326BBE752C8}"/>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A29C87AF-DD66-217C-CFE9-DE15F6165A48}"/>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BE4350B9-480C-F75B-EC91-165DA1723C8B}"/>
              </a:ext>
            </a:extLst>
          </p:cNvPr>
          <p:cNvSpPr>
            <a:spLocks noGrp="1"/>
          </p:cNvSpPr>
          <p:nvPr>
            <p:ph idx="1"/>
          </p:nvPr>
        </p:nvSpPr>
        <p:spPr/>
        <p:txBody>
          <a:bodyPr/>
          <a:lstStyle/>
          <a:p>
            <a:endParaRPr lang="en-SE" dirty="0"/>
          </a:p>
        </p:txBody>
      </p:sp>
      <p:pic>
        <p:nvPicPr>
          <p:cNvPr id="2050" name="Picture 2" descr="Push Compute to Data Illustration">
            <a:extLst>
              <a:ext uri="{FF2B5EF4-FFF2-40B4-BE49-F238E27FC236}">
                <a16:creationId xmlns:a16="http://schemas.microsoft.com/office/drawing/2014/main" id="{954584A8-7AE4-A0BE-EE73-F87EE6322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7" y="4764285"/>
            <a:ext cx="9003206" cy="20937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unk and Pull Illustration">
            <a:extLst>
              <a:ext uri="{FF2B5EF4-FFF2-40B4-BE49-F238E27FC236}">
                <a16:creationId xmlns:a16="http://schemas.microsoft.com/office/drawing/2014/main" id="{EABBE21A-6C82-A4C6-4FE4-D8D81DB8A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97" y="2480328"/>
            <a:ext cx="9003206" cy="2165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llustration of Sample and Model">
            <a:extLst>
              <a:ext uri="{FF2B5EF4-FFF2-40B4-BE49-F238E27FC236}">
                <a16:creationId xmlns:a16="http://schemas.microsoft.com/office/drawing/2014/main" id="{A4888476-E978-07C1-7D8A-EAB0A6129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295" y="148714"/>
            <a:ext cx="9003207" cy="218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2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64D9BE-976F-69CA-3D25-1514F319272E}"/>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7F4BFAE-50D6-ECA5-01CE-E8F1B49AAD0C}"/>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8D95454-BEAF-A8FE-D89F-705E36342CC4}"/>
              </a:ext>
            </a:extLst>
          </p:cNvPr>
          <p:cNvSpPr>
            <a:spLocks noGrp="1"/>
          </p:cNvSpPr>
          <p:nvPr>
            <p:ph type="title"/>
          </p:nvPr>
        </p:nvSpPr>
        <p:spPr>
          <a:xfrm>
            <a:off x="811782" y="193104"/>
            <a:ext cx="9862886" cy="880197"/>
          </a:xfrm>
        </p:spPr>
        <p:txBody>
          <a:bodyPr/>
          <a:lstStyle/>
          <a:p>
            <a:r>
              <a:rPr lang="en-US" dirty="0"/>
              <a:t>Good housekeeping strategies for scripts </a:t>
            </a:r>
          </a:p>
        </p:txBody>
      </p:sp>
      <p:sp>
        <p:nvSpPr>
          <p:cNvPr id="5" name="Content Placeholder 4">
            <a:extLst>
              <a:ext uri="{FF2B5EF4-FFF2-40B4-BE49-F238E27FC236}">
                <a16:creationId xmlns:a16="http://schemas.microsoft.com/office/drawing/2014/main" id="{66A81C65-8AE8-5B56-54D9-5B6DDDD0FF0F}"/>
              </a:ext>
            </a:extLst>
          </p:cNvPr>
          <p:cNvSpPr>
            <a:spLocks noGrp="1"/>
          </p:cNvSpPr>
          <p:nvPr>
            <p:ph idx="1"/>
          </p:nvPr>
        </p:nvSpPr>
        <p:spPr>
          <a:xfrm>
            <a:off x="491613" y="1233997"/>
            <a:ext cx="11080955" cy="5540430"/>
          </a:xfrm>
        </p:spPr>
        <p:txBody>
          <a:bodyPr numCol="2"/>
          <a:lstStyle/>
          <a:p>
            <a:r>
              <a:rPr lang="en-US" dirty="0">
                <a:solidFill>
                  <a:srgbClr val="00B0F0"/>
                </a:solidFill>
              </a:rPr>
              <a:t>Comments, Structure:</a:t>
            </a:r>
          </a:p>
          <a:p>
            <a:pPr marL="696913" lvl="1" indent="-457200"/>
            <a:r>
              <a:rPr lang="en-US" dirty="0"/>
              <a:t>Use # </a:t>
            </a:r>
          </a:p>
          <a:p>
            <a:pPr marL="696913" lvl="1" indent="-457200"/>
            <a:r>
              <a:rPr lang="en-US" dirty="0"/>
              <a:t>Outline</a:t>
            </a:r>
          </a:p>
          <a:p>
            <a:r>
              <a:rPr lang="en-US" dirty="0">
                <a:solidFill>
                  <a:srgbClr val="00B0F0"/>
                </a:solidFill>
              </a:rPr>
              <a:t>Consistent Naming Conventions:</a:t>
            </a:r>
          </a:p>
          <a:p>
            <a:pPr lvl="1"/>
            <a:r>
              <a:rPr lang="en-US" dirty="0"/>
              <a:t>Use consistent naming conventions for variables, functions, and objects</a:t>
            </a:r>
          </a:p>
          <a:p>
            <a:pPr lvl="1"/>
            <a:r>
              <a:rPr lang="en-US" dirty="0"/>
              <a:t>Avoid duplicating code. create a function or use a loop</a:t>
            </a:r>
          </a:p>
          <a:p>
            <a:r>
              <a:rPr lang="en-US" dirty="0">
                <a:solidFill>
                  <a:srgbClr val="00B0F0"/>
                </a:solidFill>
              </a:rPr>
              <a:t>Version Control: </a:t>
            </a:r>
          </a:p>
          <a:p>
            <a:pPr lvl="1"/>
            <a:r>
              <a:rPr lang="en-US" dirty="0"/>
              <a:t>Git. Platforms like GitHub or GitLab repositories.</a:t>
            </a:r>
          </a:p>
          <a:p>
            <a:r>
              <a:rPr lang="en-US" dirty="0">
                <a:solidFill>
                  <a:srgbClr val="00B0F0"/>
                </a:solidFill>
              </a:rPr>
              <a:t>Imports and Dependencies: </a:t>
            </a:r>
          </a:p>
          <a:p>
            <a:pPr lvl="1"/>
            <a:r>
              <a:rPr lang="en-US" dirty="0"/>
              <a:t>List all package imports at the top of your script</a:t>
            </a:r>
          </a:p>
          <a:p>
            <a:pPr lvl="1"/>
            <a:r>
              <a:rPr lang="en-US" dirty="0"/>
              <a:t>call </a:t>
            </a:r>
            <a:r>
              <a:rPr lang="en-US" dirty="0" err="1"/>
              <a:t>rhistory</a:t>
            </a:r>
            <a:r>
              <a:rPr lang="en-US" dirty="0"/>
              <a:t>: </a:t>
            </a:r>
            <a:r>
              <a:rPr lang="en-US" dirty="0" err="1"/>
              <a:t>sessionInfo</a:t>
            </a:r>
            <a:r>
              <a:rPr lang="en-US" dirty="0"/>
              <a:t>()</a:t>
            </a:r>
          </a:p>
          <a:p>
            <a:r>
              <a:rPr lang="en-US" dirty="0">
                <a:solidFill>
                  <a:srgbClr val="00B0F0"/>
                </a:solidFill>
              </a:rPr>
              <a:t>File Organization</a:t>
            </a:r>
            <a:r>
              <a:rPr lang="en-US" dirty="0"/>
              <a:t>:</a:t>
            </a:r>
          </a:p>
          <a:p>
            <a:pPr lvl="1"/>
            <a:r>
              <a:rPr lang="en-US" dirty="0"/>
              <a:t>Separate your R scripts, data, documentation, and output files into logical folders.</a:t>
            </a:r>
          </a:p>
          <a:p>
            <a:r>
              <a:rPr lang="en-US" dirty="0">
                <a:solidFill>
                  <a:srgbClr val="00B0F0"/>
                </a:solidFill>
              </a:rPr>
              <a:t>Reproducibility</a:t>
            </a:r>
            <a:r>
              <a:rPr lang="en-US" dirty="0"/>
              <a:t>:</a:t>
            </a:r>
          </a:p>
          <a:p>
            <a:pPr lvl="1"/>
            <a:r>
              <a:rPr lang="en-US" dirty="0"/>
              <a:t>Use </a:t>
            </a:r>
            <a:r>
              <a:rPr lang="en-US" dirty="0">
                <a:solidFill>
                  <a:srgbClr val="00B0F0"/>
                </a:solidFill>
              </a:rPr>
              <a:t>Quarto,</a:t>
            </a:r>
            <a:r>
              <a:rPr lang="en-US" dirty="0"/>
              <a:t> R Markdown Documents:</a:t>
            </a:r>
          </a:p>
          <a:p>
            <a:pPr lvl="1"/>
            <a:r>
              <a:rPr lang="en-US" dirty="0"/>
              <a:t>Documentation Files:</a:t>
            </a:r>
          </a:p>
          <a:p>
            <a:pPr lvl="1"/>
            <a:r>
              <a:rPr lang="en-US" dirty="0"/>
              <a:t>Create README files</a:t>
            </a:r>
          </a:p>
          <a:p>
            <a:endParaRPr lang="en-US" dirty="0"/>
          </a:p>
          <a:p>
            <a:endParaRPr lang="en-SE" dirty="0"/>
          </a:p>
        </p:txBody>
      </p:sp>
      <p:pic>
        <p:nvPicPr>
          <p:cNvPr id="6" name="Content Placeholder 6">
            <a:extLst>
              <a:ext uri="{FF2B5EF4-FFF2-40B4-BE49-F238E27FC236}">
                <a16:creationId xmlns:a16="http://schemas.microsoft.com/office/drawing/2014/main" id="{8E1E003C-3630-B884-A3DE-C4067A70B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5166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BDE0D-6586-AF27-3BAE-FA6F64D77A39}"/>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1CF134E-7064-8999-F48A-68AF2032C3E6}"/>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A16EFE73-8809-4368-45D6-ED7FA6ECF916}"/>
              </a:ext>
            </a:extLst>
          </p:cNvPr>
          <p:cNvSpPr>
            <a:spLocks noGrp="1"/>
          </p:cNvSpPr>
          <p:nvPr>
            <p:ph type="title"/>
          </p:nvPr>
        </p:nvSpPr>
        <p:spPr/>
        <p:txBody>
          <a:bodyPr/>
          <a:lstStyle/>
          <a:p>
            <a:r>
              <a:rPr lang="en-US" dirty="0"/>
              <a:t>Filtering of genotype data</a:t>
            </a:r>
            <a:endParaRPr lang="en-SE" dirty="0"/>
          </a:p>
        </p:txBody>
      </p:sp>
      <p:sp>
        <p:nvSpPr>
          <p:cNvPr id="5" name="Content Placeholder 4">
            <a:extLst>
              <a:ext uri="{FF2B5EF4-FFF2-40B4-BE49-F238E27FC236}">
                <a16:creationId xmlns:a16="http://schemas.microsoft.com/office/drawing/2014/main" id="{D6669D80-8C38-35BF-AE49-1035C4800DA7}"/>
              </a:ext>
            </a:extLst>
          </p:cNvPr>
          <p:cNvSpPr>
            <a:spLocks noGrp="1"/>
          </p:cNvSpPr>
          <p:nvPr>
            <p:ph idx="1"/>
          </p:nvPr>
        </p:nvSpPr>
        <p:spPr/>
        <p:txBody>
          <a:bodyPr/>
          <a:lstStyle/>
          <a:p>
            <a:r>
              <a:rPr lang="en-US" dirty="0"/>
              <a:t>Subset data</a:t>
            </a:r>
            <a:r>
              <a:rPr lang="en-US"/>
              <a:t>, metadata</a:t>
            </a:r>
            <a:endParaRPr lang="en-US" dirty="0"/>
          </a:p>
          <a:p>
            <a:pPr lvl="1"/>
            <a:r>
              <a:rPr lang="en-US" dirty="0"/>
              <a:t>Based on “</a:t>
            </a:r>
            <a:r>
              <a:rPr lang="en-US" dirty="0">
                <a:solidFill>
                  <a:srgbClr val="7030A0"/>
                </a:solidFill>
              </a:rPr>
              <a:t>rows</a:t>
            </a:r>
            <a:r>
              <a:rPr lang="en-US" dirty="0"/>
              <a:t> (</a:t>
            </a:r>
            <a:r>
              <a:rPr lang="en-US" dirty="0">
                <a:solidFill>
                  <a:srgbClr val="7030A0"/>
                </a:solidFill>
              </a:rPr>
              <a:t>observations</a:t>
            </a:r>
            <a:r>
              <a:rPr lang="en-US" dirty="0"/>
              <a:t>)” , “</a:t>
            </a:r>
            <a:r>
              <a:rPr lang="en-US" dirty="0">
                <a:solidFill>
                  <a:srgbClr val="00B0F0"/>
                </a:solidFill>
              </a:rPr>
              <a:t>variable</a:t>
            </a:r>
            <a:r>
              <a:rPr lang="en-US" dirty="0"/>
              <a:t>” or “</a:t>
            </a:r>
            <a:r>
              <a:rPr lang="en-US" dirty="0">
                <a:solidFill>
                  <a:srgbClr val="00B050"/>
                </a:solidFill>
              </a:rPr>
              <a:t>values</a:t>
            </a:r>
            <a:r>
              <a:rPr lang="en-US" dirty="0"/>
              <a:t>”</a:t>
            </a:r>
          </a:p>
          <a:p>
            <a:pPr lvl="1"/>
            <a:r>
              <a:rPr lang="en-US" dirty="0"/>
              <a:t>Filter</a:t>
            </a:r>
          </a:p>
          <a:p>
            <a:r>
              <a:rPr lang="en-US" dirty="0"/>
              <a:t>Missing data (“NA”, stat, summary)</a:t>
            </a:r>
          </a:p>
          <a:p>
            <a:endParaRPr lang="en-US" dirty="0"/>
          </a:p>
          <a:p>
            <a:endParaRPr lang="en-SE" dirty="0"/>
          </a:p>
        </p:txBody>
      </p:sp>
      <p:pic>
        <p:nvPicPr>
          <p:cNvPr id="6" name="Content Placeholder 6">
            <a:extLst>
              <a:ext uri="{FF2B5EF4-FFF2-40B4-BE49-F238E27FC236}">
                <a16:creationId xmlns:a16="http://schemas.microsoft.com/office/drawing/2014/main" id="{73261D11-653E-BFCA-B1FE-B7DDFF341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8" name="TextBox 7">
            <a:extLst>
              <a:ext uri="{FF2B5EF4-FFF2-40B4-BE49-F238E27FC236}">
                <a16:creationId xmlns:a16="http://schemas.microsoft.com/office/drawing/2014/main" id="{E58A4C5F-5ADD-8503-BF2A-4AAE807FC6F2}"/>
              </a:ext>
            </a:extLst>
          </p:cNvPr>
          <p:cNvSpPr txBox="1"/>
          <p:nvPr/>
        </p:nvSpPr>
        <p:spPr>
          <a:xfrm>
            <a:off x="1043855" y="4574442"/>
            <a:ext cx="7162800" cy="369332"/>
          </a:xfrm>
          <a:prstGeom prst="rect">
            <a:avLst/>
          </a:prstGeom>
          <a:noFill/>
        </p:spPr>
        <p:txBody>
          <a:bodyPr wrap="square">
            <a:spAutoFit/>
          </a:bodyPr>
          <a:lstStyle/>
          <a:p>
            <a:r>
              <a:rPr lang="en-US" dirty="0">
                <a:solidFill>
                  <a:schemeClr val="accent5">
                    <a:lumMod val="60000"/>
                    <a:lumOff val="40000"/>
                  </a:schemeClr>
                </a:solidFill>
              </a:rPr>
              <a:t>data</a:t>
            </a:r>
            <a:r>
              <a:rPr lang="en-SE" dirty="0">
                <a:solidFill>
                  <a:schemeClr val="accent5">
                    <a:lumMod val="60000"/>
                    <a:lumOff val="40000"/>
                  </a:schemeClr>
                </a:solidFill>
              </a:rPr>
              <a:t>_</a:t>
            </a:r>
            <a:r>
              <a:rPr lang="en-US" dirty="0" err="1">
                <a:solidFill>
                  <a:schemeClr val="accent5">
                    <a:lumMod val="60000"/>
                    <a:lumOff val="40000"/>
                  </a:schemeClr>
                </a:solidFill>
              </a:rPr>
              <a:t>filter_na</a:t>
            </a:r>
            <a:r>
              <a:rPr lang="en-SE" dirty="0">
                <a:solidFill>
                  <a:schemeClr val="accent5">
                    <a:lumMod val="60000"/>
                    <a:lumOff val="40000"/>
                  </a:schemeClr>
                </a:solidFill>
              </a:rPr>
              <a:t> &lt;- </a:t>
            </a:r>
            <a:r>
              <a:rPr lang="en-US" dirty="0">
                <a:solidFill>
                  <a:schemeClr val="accent5">
                    <a:lumMod val="60000"/>
                    <a:lumOff val="40000"/>
                  </a:schemeClr>
                </a:solidFill>
              </a:rPr>
              <a:t>data</a:t>
            </a:r>
            <a:r>
              <a:rPr lang="en-SE" dirty="0">
                <a:solidFill>
                  <a:schemeClr val="accent5">
                    <a:lumMod val="60000"/>
                    <a:lumOff val="40000"/>
                  </a:schemeClr>
                </a:solidFill>
              </a:rPr>
              <a:t>[!is.</a:t>
            </a:r>
            <a:r>
              <a:rPr lang="en-SE" dirty="0">
                <a:solidFill>
                  <a:srgbClr val="00B050"/>
                </a:solidFill>
              </a:rPr>
              <a:t>na</a:t>
            </a:r>
            <a:r>
              <a:rPr lang="en-SE" dirty="0">
                <a:solidFill>
                  <a:schemeClr val="accent5">
                    <a:lumMod val="60000"/>
                    <a:lumOff val="40000"/>
                  </a:schemeClr>
                </a:solidFill>
              </a:rPr>
              <a:t>(</a:t>
            </a:r>
            <a:r>
              <a:rPr lang="en-US" dirty="0" err="1">
                <a:solidFill>
                  <a:schemeClr val="accent5">
                    <a:lumMod val="60000"/>
                    <a:lumOff val="40000"/>
                  </a:schemeClr>
                </a:solidFill>
              </a:rPr>
              <a:t>data$</a:t>
            </a:r>
            <a:r>
              <a:rPr lang="en-US" dirty="0" err="1">
                <a:solidFill>
                  <a:srgbClr val="00B0F0"/>
                </a:solidFill>
              </a:rPr>
              <a:t>height</a:t>
            </a:r>
            <a:r>
              <a:rPr lang="en-SE" dirty="0">
                <a:solidFill>
                  <a:schemeClr val="accent5">
                    <a:lumMod val="60000"/>
                    <a:lumOff val="40000"/>
                  </a:schemeClr>
                </a:solidFill>
              </a:rPr>
              <a:t>),]</a:t>
            </a:r>
          </a:p>
        </p:txBody>
      </p:sp>
      <p:sp>
        <p:nvSpPr>
          <p:cNvPr id="11" name="TextBox 10">
            <a:extLst>
              <a:ext uri="{FF2B5EF4-FFF2-40B4-BE49-F238E27FC236}">
                <a16:creationId xmlns:a16="http://schemas.microsoft.com/office/drawing/2014/main" id="{34CB2E4C-38D9-4504-D773-ECD33257DE6D}"/>
              </a:ext>
            </a:extLst>
          </p:cNvPr>
          <p:cNvSpPr txBox="1"/>
          <p:nvPr/>
        </p:nvSpPr>
        <p:spPr>
          <a:xfrm>
            <a:off x="1043855" y="4123012"/>
            <a:ext cx="7162800" cy="369332"/>
          </a:xfrm>
          <a:prstGeom prst="rect">
            <a:avLst/>
          </a:prstGeom>
          <a:noFill/>
        </p:spPr>
        <p:txBody>
          <a:bodyPr wrap="square">
            <a:spAutoFit/>
          </a:bodyPr>
          <a:lstStyle/>
          <a:p>
            <a:r>
              <a:rPr lang="en-US" dirty="0">
                <a:solidFill>
                  <a:schemeClr val="accent5">
                    <a:lumMod val="60000"/>
                    <a:lumOff val="40000"/>
                  </a:schemeClr>
                </a:solidFill>
              </a:rPr>
              <a:t>he</a:t>
            </a:r>
            <a:r>
              <a:rPr lang="en-US" b="0" i="0" dirty="0">
                <a:solidFill>
                  <a:schemeClr val="accent5">
                    <a:lumMod val="60000"/>
                    <a:lumOff val="40000"/>
                  </a:schemeClr>
                </a:solidFill>
                <a:effectLst/>
              </a:rPr>
              <a:t>ight_sub_12 &lt;- subset(data, </a:t>
            </a:r>
            <a:r>
              <a:rPr lang="en-US" b="0" i="0" dirty="0">
                <a:solidFill>
                  <a:srgbClr val="00B0F0"/>
                </a:solidFill>
                <a:effectLst/>
              </a:rPr>
              <a:t>height</a:t>
            </a:r>
            <a:r>
              <a:rPr lang="en-US" b="0" i="0" dirty="0">
                <a:solidFill>
                  <a:schemeClr val="accent5">
                    <a:lumMod val="60000"/>
                    <a:lumOff val="40000"/>
                  </a:schemeClr>
                </a:solidFill>
                <a:effectLst/>
              </a:rPr>
              <a:t>&lt;</a:t>
            </a:r>
            <a:r>
              <a:rPr lang="en-US" b="0" i="0" dirty="0">
                <a:solidFill>
                  <a:srgbClr val="00B050"/>
                </a:solidFill>
                <a:effectLst/>
              </a:rPr>
              <a:t>12</a:t>
            </a:r>
            <a:r>
              <a:rPr lang="en-US" b="0" i="0" dirty="0">
                <a:solidFill>
                  <a:schemeClr val="accent5">
                    <a:lumMod val="60000"/>
                    <a:lumOff val="40000"/>
                  </a:schemeClr>
                </a:solidFill>
                <a:effectLst/>
              </a:rPr>
              <a:t>)</a:t>
            </a:r>
            <a:endParaRPr lang="en-SE" dirty="0">
              <a:solidFill>
                <a:schemeClr val="accent5">
                  <a:lumMod val="60000"/>
                  <a:lumOff val="40000"/>
                </a:schemeClr>
              </a:solidFill>
            </a:endParaRPr>
          </a:p>
        </p:txBody>
      </p:sp>
      <p:pic>
        <p:nvPicPr>
          <p:cNvPr id="3074" name="Picture 2">
            <a:extLst>
              <a:ext uri="{FF2B5EF4-FFF2-40B4-BE49-F238E27FC236}">
                <a16:creationId xmlns:a16="http://schemas.microsoft.com/office/drawing/2014/main" id="{64C62C2D-FFF0-3F82-1CB2-41C0C7D03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01" y="2109787"/>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3529321-ECD1-7B63-E6FD-7D6170889962}"/>
              </a:ext>
            </a:extLst>
          </p:cNvPr>
          <p:cNvPicPr>
            <a:picLocks noChangeAspect="1"/>
          </p:cNvPicPr>
          <p:nvPr/>
        </p:nvPicPr>
        <p:blipFill>
          <a:blip r:embed="rId4"/>
          <a:stretch>
            <a:fillRect/>
          </a:stretch>
        </p:blipFill>
        <p:spPr>
          <a:xfrm>
            <a:off x="5271788" y="4826355"/>
            <a:ext cx="6720227" cy="1845899"/>
          </a:xfrm>
          <a:prstGeom prst="rect">
            <a:avLst/>
          </a:prstGeom>
        </p:spPr>
      </p:pic>
      <p:pic>
        <p:nvPicPr>
          <p:cNvPr id="7"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548628BC-F9B7-ED0D-6175-8D43D68289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3" t="13435" r="2061" b="8461"/>
          <a:stretch/>
        </p:blipFill>
        <p:spPr bwMode="auto">
          <a:xfrm>
            <a:off x="6933261" y="1108695"/>
            <a:ext cx="3752768" cy="95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FBC9C-706C-4F87-9C72-4C79E0B3764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985630BD-13BB-24E5-7B54-C36184817FC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3C0CB314-72F0-47ED-732A-6ABC12948AC0}"/>
              </a:ext>
            </a:extLst>
          </p:cNvPr>
          <p:cNvSpPr>
            <a:spLocks noGrp="1"/>
          </p:cNvSpPr>
          <p:nvPr>
            <p:ph type="title"/>
          </p:nvPr>
        </p:nvSpPr>
        <p:spPr/>
        <p:txBody>
          <a:bodyPr/>
          <a:lstStyle/>
          <a:p>
            <a:r>
              <a:rPr lang="en-US" dirty="0"/>
              <a:t>Conversion of different genotype file formats</a:t>
            </a:r>
            <a:endParaRPr lang="en-SE" dirty="0"/>
          </a:p>
        </p:txBody>
      </p:sp>
      <p:sp>
        <p:nvSpPr>
          <p:cNvPr id="5" name="Content Placeholder 4">
            <a:extLst>
              <a:ext uri="{FF2B5EF4-FFF2-40B4-BE49-F238E27FC236}">
                <a16:creationId xmlns:a16="http://schemas.microsoft.com/office/drawing/2014/main" id="{242E4249-8712-4DB5-D8B0-FAC87C491D68}"/>
              </a:ext>
            </a:extLst>
          </p:cNvPr>
          <p:cNvSpPr>
            <a:spLocks noGrp="1"/>
          </p:cNvSpPr>
          <p:nvPr>
            <p:ph idx="1"/>
          </p:nvPr>
        </p:nvSpPr>
        <p:spPr/>
        <p:txBody>
          <a:bodyPr/>
          <a:lstStyle/>
          <a:p>
            <a:pPr marL="0" indent="0">
              <a:buNone/>
            </a:pPr>
            <a:r>
              <a:rPr lang="en-US" dirty="0"/>
              <a:t>Common programs used to handle the file formats:</a:t>
            </a:r>
          </a:p>
          <a:p>
            <a:r>
              <a:rPr lang="en-US" dirty="0" err="1"/>
              <a:t>Hapmap</a:t>
            </a:r>
            <a:r>
              <a:rPr lang="en-US" dirty="0"/>
              <a:t>: </a:t>
            </a:r>
            <a:r>
              <a:rPr lang="en-US" dirty="0">
                <a:solidFill>
                  <a:schemeClr val="accent5">
                    <a:lumMod val="60000"/>
                    <a:lumOff val="40000"/>
                  </a:schemeClr>
                </a:solidFill>
              </a:rPr>
              <a:t>library(plink), library(</a:t>
            </a:r>
            <a:r>
              <a:rPr lang="en-US" dirty="0" err="1">
                <a:solidFill>
                  <a:schemeClr val="accent5">
                    <a:lumMod val="60000"/>
                    <a:lumOff val="40000"/>
                  </a:schemeClr>
                </a:solidFill>
              </a:rPr>
              <a:t>VariantAnnotation</a:t>
            </a:r>
            <a:r>
              <a:rPr lang="en-US" dirty="0">
                <a:solidFill>
                  <a:schemeClr val="accent5">
                    <a:lumMod val="60000"/>
                    <a:lumOff val="40000"/>
                  </a:schemeClr>
                </a:solidFill>
              </a:rPr>
              <a:t>)</a:t>
            </a:r>
          </a:p>
          <a:p>
            <a:r>
              <a:rPr lang="en-US" dirty="0"/>
              <a:t>Numeric: </a:t>
            </a:r>
            <a:r>
              <a:rPr lang="en-US" dirty="0">
                <a:solidFill>
                  <a:schemeClr val="accent5">
                    <a:lumMod val="60000"/>
                    <a:lumOff val="40000"/>
                  </a:schemeClr>
                </a:solidFill>
              </a:rPr>
              <a:t>library(</a:t>
            </a:r>
            <a:r>
              <a:rPr lang="en-US" dirty="0" err="1">
                <a:solidFill>
                  <a:schemeClr val="accent5">
                    <a:lumMod val="60000"/>
                    <a:lumOff val="40000"/>
                  </a:schemeClr>
                </a:solidFill>
              </a:rPr>
              <a:t>readxl</a:t>
            </a:r>
            <a:r>
              <a:rPr lang="en-US" dirty="0">
                <a:solidFill>
                  <a:schemeClr val="accent5">
                    <a:lumMod val="60000"/>
                    <a:lumOff val="40000"/>
                  </a:schemeClr>
                </a:solidFill>
              </a:rPr>
              <a:t>, </a:t>
            </a:r>
            <a:r>
              <a:rPr lang="en-US" dirty="0" err="1">
                <a:solidFill>
                  <a:schemeClr val="accent5">
                    <a:lumMod val="60000"/>
                    <a:lumOff val="40000"/>
                  </a:schemeClr>
                </a:solidFill>
              </a:rPr>
              <a:t>writexl</a:t>
            </a:r>
            <a:r>
              <a:rPr lang="en-US" dirty="0">
                <a:solidFill>
                  <a:schemeClr val="accent5">
                    <a:lumMod val="60000"/>
                    <a:lumOff val="40000"/>
                  </a:schemeClr>
                </a:solidFill>
              </a:rPr>
              <a:t>), library(</a:t>
            </a:r>
            <a:r>
              <a:rPr lang="en-US" dirty="0" err="1">
                <a:solidFill>
                  <a:schemeClr val="accent5">
                    <a:lumMod val="60000"/>
                    <a:lumOff val="40000"/>
                  </a:schemeClr>
                </a:solidFill>
              </a:rPr>
              <a:t>jsonlite</a:t>
            </a:r>
            <a:r>
              <a:rPr lang="en-US" dirty="0">
                <a:solidFill>
                  <a:schemeClr val="accent5">
                    <a:lumMod val="60000"/>
                    <a:lumOff val="40000"/>
                  </a:schemeClr>
                </a:solidFill>
              </a:rPr>
              <a:t>)</a:t>
            </a:r>
          </a:p>
          <a:p>
            <a:r>
              <a:rPr lang="en-US" dirty="0"/>
              <a:t>Haploid format – one letter code (</a:t>
            </a:r>
            <a:r>
              <a:rPr lang="en-US" dirty="0" err="1">
                <a:solidFill>
                  <a:schemeClr val="accent5">
                    <a:lumMod val="60000"/>
                    <a:lumOff val="40000"/>
                  </a:schemeClr>
                </a:solidFill>
              </a:rPr>
              <a:t>readLines</a:t>
            </a:r>
            <a:r>
              <a:rPr lang="en-US" dirty="0"/>
              <a:t> function)	</a:t>
            </a:r>
          </a:p>
          <a:p>
            <a:endParaRPr lang="en-US" dirty="0"/>
          </a:p>
          <a:p>
            <a:endParaRPr lang="en-SE" dirty="0"/>
          </a:p>
        </p:txBody>
      </p:sp>
      <p:pic>
        <p:nvPicPr>
          <p:cNvPr id="6" name="Content Placeholder 6">
            <a:extLst>
              <a:ext uri="{FF2B5EF4-FFF2-40B4-BE49-F238E27FC236}">
                <a16:creationId xmlns:a16="http://schemas.microsoft.com/office/drawing/2014/main" id="{71A6891B-EA45-1745-5784-172FB95E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88682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0E977-9BD1-2F0B-2DCC-7E7C09C74F58}"/>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F3C4BDC-B88F-60A5-F5E2-81ECBC6AF027}"/>
              </a:ext>
            </a:extLst>
          </p:cNvPr>
          <p:cNvSpPr>
            <a:spLocks noGrp="1"/>
          </p:cNvSpPr>
          <p:nvPr>
            <p:ph type="pic" sz="quarter" idx="10"/>
          </p:nvPr>
        </p:nvSpPr>
        <p:spPr/>
        <p:txBody>
          <a:bodyPr/>
          <a:lstStyle/>
          <a:p>
            <a:endParaRPr lang="en-SE"/>
          </a:p>
        </p:txBody>
      </p:sp>
      <p:sp>
        <p:nvSpPr>
          <p:cNvPr id="17" name="Title 3">
            <a:extLst>
              <a:ext uri="{FF2B5EF4-FFF2-40B4-BE49-F238E27FC236}">
                <a16:creationId xmlns:a16="http://schemas.microsoft.com/office/drawing/2014/main" id="{994B1636-4AE0-49A1-80EF-BCE401F38386}"/>
              </a:ext>
            </a:extLst>
          </p:cNvPr>
          <p:cNvSpPr>
            <a:spLocks noGrp="1"/>
          </p:cNvSpPr>
          <p:nvPr>
            <p:ph type="title"/>
          </p:nvPr>
        </p:nvSpPr>
        <p:spPr>
          <a:xfrm>
            <a:off x="1013458" y="43223"/>
            <a:ext cx="9862886" cy="880197"/>
          </a:xfrm>
        </p:spPr>
        <p:txBody>
          <a:bodyPr/>
          <a:lstStyle/>
          <a:p>
            <a:r>
              <a:rPr lang="en-US" dirty="0"/>
              <a:t>Outliers in genotype and phenotype datasets</a:t>
            </a:r>
            <a:endParaRPr lang="en-SE" dirty="0"/>
          </a:p>
        </p:txBody>
      </p:sp>
      <p:sp>
        <p:nvSpPr>
          <p:cNvPr id="16" name="Content Placeholder 4">
            <a:extLst>
              <a:ext uri="{FF2B5EF4-FFF2-40B4-BE49-F238E27FC236}">
                <a16:creationId xmlns:a16="http://schemas.microsoft.com/office/drawing/2014/main" id="{0ED616CA-02F7-2DF2-724F-D864552BE21B}"/>
              </a:ext>
            </a:extLst>
          </p:cNvPr>
          <p:cNvSpPr>
            <a:spLocks noGrp="1"/>
          </p:cNvSpPr>
          <p:nvPr>
            <p:ph idx="1"/>
          </p:nvPr>
        </p:nvSpPr>
        <p:spPr>
          <a:xfrm>
            <a:off x="1039549" y="923420"/>
            <a:ext cx="9862886" cy="1485483"/>
          </a:xfrm>
        </p:spPr>
        <p:txBody>
          <a:bodyPr/>
          <a:lstStyle/>
          <a:p>
            <a:pPr marL="342900" lvl="0" indent="-342900">
              <a:lnSpc>
                <a:spcPct val="107000"/>
              </a:lnSpc>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Histogram, scatterplot, and boxplot, Q-Q plot, chi square test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E" dirty="0"/>
          </a:p>
        </p:txBody>
      </p:sp>
      <p:pic>
        <p:nvPicPr>
          <p:cNvPr id="6" name="Content Placeholder 6">
            <a:extLst>
              <a:ext uri="{FF2B5EF4-FFF2-40B4-BE49-F238E27FC236}">
                <a16:creationId xmlns:a16="http://schemas.microsoft.com/office/drawing/2014/main" id="{683485A4-49BE-2BFD-F918-C8844F64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21" name="Picture 20">
            <a:extLst>
              <a:ext uri="{FF2B5EF4-FFF2-40B4-BE49-F238E27FC236}">
                <a16:creationId xmlns:a16="http://schemas.microsoft.com/office/drawing/2014/main" id="{E00AA60E-E053-C7CE-CAE2-058674115E06}"/>
              </a:ext>
            </a:extLst>
          </p:cNvPr>
          <p:cNvPicPr>
            <a:picLocks noChangeAspect="1"/>
          </p:cNvPicPr>
          <p:nvPr/>
        </p:nvPicPr>
        <p:blipFill>
          <a:blip r:embed="rId4"/>
          <a:stretch>
            <a:fillRect/>
          </a:stretch>
        </p:blipFill>
        <p:spPr>
          <a:xfrm>
            <a:off x="431774" y="1666161"/>
            <a:ext cx="10229850" cy="5153025"/>
          </a:xfrm>
          <a:prstGeom prst="rect">
            <a:avLst/>
          </a:prstGeom>
        </p:spPr>
      </p:pic>
      <p:sp>
        <p:nvSpPr>
          <p:cNvPr id="23" name="TextBox 22">
            <a:extLst>
              <a:ext uri="{FF2B5EF4-FFF2-40B4-BE49-F238E27FC236}">
                <a16:creationId xmlns:a16="http://schemas.microsoft.com/office/drawing/2014/main" id="{27A7DCA4-6D47-1B4E-FE44-B0787940215D}"/>
              </a:ext>
            </a:extLst>
          </p:cNvPr>
          <p:cNvSpPr txBox="1"/>
          <p:nvPr/>
        </p:nvSpPr>
        <p:spPr>
          <a:xfrm>
            <a:off x="1530376" y="1355821"/>
            <a:ext cx="7162800" cy="369332"/>
          </a:xfrm>
          <a:prstGeom prst="rect">
            <a:avLst/>
          </a:prstGeom>
          <a:noFill/>
        </p:spPr>
        <p:txBody>
          <a:bodyPr wrap="square">
            <a:spAutoFit/>
          </a:bodyPr>
          <a:lstStyle/>
          <a:p>
            <a:r>
              <a:rPr lang="en-US" sz="1800" dirty="0">
                <a:solidFill>
                  <a:schemeClr val="accent5">
                    <a:lumMod val="60000"/>
                    <a:lumOff val="40000"/>
                  </a:schemeClr>
                </a:solidFill>
              </a:rPr>
              <a:t>x = c(10,4,6,8,9,8,7,6,12,14,11,9,8,4,5,10,14,12,15,7,10,14,24,28)</a:t>
            </a:r>
          </a:p>
        </p:txBody>
      </p:sp>
    </p:spTree>
    <p:extLst>
      <p:ext uri="{BB962C8B-B14F-4D97-AF65-F5344CB8AC3E}">
        <p14:creationId xmlns:p14="http://schemas.microsoft.com/office/powerpoint/2010/main" val="16165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0E977-9BD1-2F0B-2DCC-7E7C09C74F58}"/>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F3C4BDC-B88F-60A5-F5E2-81ECBC6AF02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05A638F5-D489-D95D-30A8-2A410770B887}"/>
              </a:ext>
            </a:extLst>
          </p:cNvPr>
          <p:cNvSpPr>
            <a:spLocks noGrp="1"/>
          </p:cNvSpPr>
          <p:nvPr>
            <p:ph type="title"/>
          </p:nvPr>
        </p:nvSpPr>
        <p:spPr>
          <a:xfrm>
            <a:off x="1013458" y="43223"/>
            <a:ext cx="9862886" cy="880197"/>
          </a:xfrm>
        </p:spPr>
        <p:txBody>
          <a:bodyPr/>
          <a:lstStyle/>
          <a:p>
            <a:r>
              <a:rPr lang="en-US" dirty="0"/>
              <a:t>Outliers in genotype and phenotype datasets</a:t>
            </a:r>
            <a:endParaRPr lang="en-SE" dirty="0"/>
          </a:p>
        </p:txBody>
      </p:sp>
      <p:sp>
        <p:nvSpPr>
          <p:cNvPr id="5" name="Content Placeholder 4">
            <a:extLst>
              <a:ext uri="{FF2B5EF4-FFF2-40B4-BE49-F238E27FC236}">
                <a16:creationId xmlns:a16="http://schemas.microsoft.com/office/drawing/2014/main" id="{2B4AC39E-3E0C-C208-EF22-4CEDDC58B8C8}"/>
              </a:ext>
            </a:extLst>
          </p:cNvPr>
          <p:cNvSpPr>
            <a:spLocks noGrp="1"/>
          </p:cNvSpPr>
          <p:nvPr>
            <p:ph idx="1"/>
          </p:nvPr>
        </p:nvSpPr>
        <p:spPr>
          <a:xfrm>
            <a:off x="1039549" y="923420"/>
            <a:ext cx="9862886" cy="1485483"/>
          </a:xfrm>
        </p:spPr>
        <p:txBody>
          <a:bodyPr/>
          <a:lstStyle/>
          <a:p>
            <a:pPr marL="342900" lvl="0" indent="-342900">
              <a:lnSpc>
                <a:spcPct val="107000"/>
              </a:lnSpc>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Histogram, scatterplot, and boxplot, Q-Q plot, chi square test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IQR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E" dirty="0"/>
          </a:p>
        </p:txBody>
      </p:sp>
      <p:pic>
        <p:nvPicPr>
          <p:cNvPr id="6" name="Content Placeholder 6">
            <a:extLst>
              <a:ext uri="{FF2B5EF4-FFF2-40B4-BE49-F238E27FC236}">
                <a16:creationId xmlns:a16="http://schemas.microsoft.com/office/drawing/2014/main" id="{683485A4-49BE-2BFD-F918-C8844F64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1" name="Picture 10">
            <a:extLst>
              <a:ext uri="{FF2B5EF4-FFF2-40B4-BE49-F238E27FC236}">
                <a16:creationId xmlns:a16="http://schemas.microsoft.com/office/drawing/2014/main" id="{3749F7F2-FF74-B017-C24E-E1BA274B1530}"/>
              </a:ext>
            </a:extLst>
          </p:cNvPr>
          <p:cNvPicPr>
            <a:picLocks noChangeAspect="1"/>
          </p:cNvPicPr>
          <p:nvPr/>
        </p:nvPicPr>
        <p:blipFill>
          <a:blip r:embed="rId4"/>
          <a:stretch>
            <a:fillRect/>
          </a:stretch>
        </p:blipFill>
        <p:spPr>
          <a:xfrm>
            <a:off x="106715" y="3578943"/>
            <a:ext cx="4640737" cy="2467325"/>
          </a:xfrm>
          <a:prstGeom prst="rect">
            <a:avLst/>
          </a:prstGeom>
        </p:spPr>
      </p:pic>
      <p:sp>
        <p:nvSpPr>
          <p:cNvPr id="14" name="TextBox 13">
            <a:extLst>
              <a:ext uri="{FF2B5EF4-FFF2-40B4-BE49-F238E27FC236}">
                <a16:creationId xmlns:a16="http://schemas.microsoft.com/office/drawing/2014/main" id="{23F15F3E-4E5A-CD0F-DC32-D772E80BDD06}"/>
              </a:ext>
            </a:extLst>
          </p:cNvPr>
          <p:cNvSpPr txBox="1"/>
          <p:nvPr/>
        </p:nvSpPr>
        <p:spPr>
          <a:xfrm>
            <a:off x="4805980" y="1320188"/>
            <a:ext cx="6265693" cy="5509200"/>
          </a:xfrm>
          <a:prstGeom prst="rect">
            <a:avLst/>
          </a:prstGeom>
          <a:noFill/>
          <a:ln>
            <a:solidFill>
              <a:srgbClr val="004CB9"/>
            </a:solidFill>
          </a:ln>
        </p:spPr>
        <p:txBody>
          <a:bodyPr wrap="square">
            <a:spAutoFit/>
          </a:bodyPr>
          <a:lstStyle/>
          <a:p>
            <a:r>
              <a:rPr lang="en-US" sz="1600" dirty="0">
                <a:solidFill>
                  <a:schemeClr val="accent5">
                    <a:lumMod val="60000"/>
                    <a:lumOff val="40000"/>
                  </a:schemeClr>
                </a:solidFill>
              </a:rPr>
              <a:t>x = c(10,4,6,8,9,8,7,6,12,14,11,9,8,4,5,10,14,12,15,7,10,14,24,28)</a:t>
            </a:r>
          </a:p>
          <a:p>
            <a:endParaRPr lang="en-US" sz="1600" dirty="0"/>
          </a:p>
          <a:p>
            <a:r>
              <a:rPr lang="en-US" sz="1600" dirty="0">
                <a:solidFill>
                  <a:srgbClr val="00B0F0"/>
                </a:solidFill>
              </a:rPr>
              <a:t># get values of Q1, Q3, and IQR</a:t>
            </a:r>
          </a:p>
          <a:p>
            <a:r>
              <a:rPr lang="en-US" sz="1600" dirty="0">
                <a:solidFill>
                  <a:schemeClr val="accent5">
                    <a:lumMod val="60000"/>
                    <a:lumOff val="40000"/>
                  </a:schemeClr>
                </a:solidFill>
              </a:rPr>
              <a:t>summary(x)</a:t>
            </a:r>
          </a:p>
          <a:p>
            <a:r>
              <a:rPr lang="en-US" sz="1600" dirty="0">
                <a:solidFill>
                  <a:schemeClr val="bg1">
                    <a:lumMod val="65000"/>
                  </a:schemeClr>
                </a:solidFill>
              </a:rPr>
              <a:t>   Min. 1st Qu.  Median    Mean 3rd Qu.    Max. </a:t>
            </a:r>
          </a:p>
          <a:p>
            <a:r>
              <a:rPr lang="en-US" sz="1600" dirty="0">
                <a:solidFill>
                  <a:schemeClr val="bg1">
                    <a:lumMod val="65000"/>
                  </a:schemeClr>
                </a:solidFill>
              </a:rPr>
              <a:t>   4.00    7.00    9.50   10.62   12.50   28.00 </a:t>
            </a:r>
          </a:p>
          <a:p>
            <a:endParaRPr lang="en-US" sz="1600" dirty="0"/>
          </a:p>
          <a:p>
            <a:r>
              <a:rPr lang="en-US" sz="1600" dirty="0">
                <a:solidFill>
                  <a:srgbClr val="00B0F0"/>
                </a:solidFill>
              </a:rPr>
              <a:t># get IQR</a:t>
            </a:r>
          </a:p>
          <a:p>
            <a:r>
              <a:rPr lang="en-US" sz="1600" dirty="0">
                <a:solidFill>
                  <a:schemeClr val="accent5">
                    <a:lumMod val="60000"/>
                    <a:lumOff val="40000"/>
                  </a:schemeClr>
                </a:solidFill>
              </a:rPr>
              <a:t>IQR(x)</a:t>
            </a:r>
          </a:p>
          <a:p>
            <a:r>
              <a:rPr lang="en-US" sz="1600" dirty="0">
                <a:solidFill>
                  <a:schemeClr val="bg1">
                    <a:lumMod val="65000"/>
                  </a:schemeClr>
                </a:solidFill>
              </a:rPr>
              <a:t>[1] 5.5</a:t>
            </a:r>
          </a:p>
          <a:p>
            <a:endParaRPr lang="en-US" sz="1600" dirty="0"/>
          </a:p>
          <a:p>
            <a:r>
              <a:rPr lang="en-US" sz="1600" dirty="0">
                <a:solidFill>
                  <a:srgbClr val="00B0F0"/>
                </a:solidFill>
              </a:rPr>
              <a:t># get threshold values for outliers</a:t>
            </a:r>
          </a:p>
          <a:p>
            <a:r>
              <a:rPr lang="en-US" sz="1600" dirty="0" err="1">
                <a:solidFill>
                  <a:schemeClr val="accent5">
                    <a:lumMod val="60000"/>
                    <a:lumOff val="40000"/>
                  </a:schemeClr>
                </a:solidFill>
              </a:rPr>
              <a:t>Tmin</a:t>
            </a:r>
            <a:r>
              <a:rPr lang="en-US" sz="1600" dirty="0">
                <a:solidFill>
                  <a:schemeClr val="accent5">
                    <a:lumMod val="60000"/>
                    <a:lumOff val="40000"/>
                  </a:schemeClr>
                </a:solidFill>
              </a:rPr>
              <a:t> = 7-(1.5*5.5) </a:t>
            </a:r>
          </a:p>
          <a:p>
            <a:r>
              <a:rPr lang="en-US" sz="1600" dirty="0" err="1">
                <a:solidFill>
                  <a:schemeClr val="accent5">
                    <a:lumMod val="60000"/>
                    <a:lumOff val="40000"/>
                  </a:schemeClr>
                </a:solidFill>
              </a:rPr>
              <a:t>Tmax</a:t>
            </a:r>
            <a:r>
              <a:rPr lang="en-US" sz="1600" dirty="0">
                <a:solidFill>
                  <a:schemeClr val="accent5">
                    <a:lumMod val="60000"/>
                    <a:lumOff val="40000"/>
                  </a:schemeClr>
                </a:solidFill>
              </a:rPr>
              <a:t> = 12.50+(1.5*5.5) </a:t>
            </a:r>
          </a:p>
          <a:p>
            <a:endParaRPr lang="en-US" sz="1600" dirty="0"/>
          </a:p>
          <a:p>
            <a:r>
              <a:rPr lang="en-US" sz="1600" dirty="0">
                <a:solidFill>
                  <a:srgbClr val="00B0F0"/>
                </a:solidFill>
              </a:rPr>
              <a:t># find outlier</a:t>
            </a:r>
          </a:p>
          <a:p>
            <a:r>
              <a:rPr lang="en-US" sz="1600" i="1" dirty="0">
                <a:solidFill>
                  <a:schemeClr val="accent5">
                    <a:lumMod val="60000"/>
                    <a:lumOff val="40000"/>
                  </a:schemeClr>
                </a:solidFill>
              </a:rPr>
              <a:t>x[which(x &lt; </a:t>
            </a:r>
            <a:r>
              <a:rPr lang="en-US" sz="1600" i="1" dirty="0" err="1">
                <a:solidFill>
                  <a:schemeClr val="accent5">
                    <a:lumMod val="60000"/>
                    <a:lumOff val="40000"/>
                  </a:schemeClr>
                </a:solidFill>
              </a:rPr>
              <a:t>Tmin</a:t>
            </a:r>
            <a:r>
              <a:rPr lang="en-US" sz="1600" i="1" dirty="0">
                <a:solidFill>
                  <a:schemeClr val="accent5">
                    <a:lumMod val="60000"/>
                    <a:lumOff val="40000"/>
                  </a:schemeClr>
                </a:solidFill>
              </a:rPr>
              <a:t> | x &gt; </a:t>
            </a:r>
            <a:r>
              <a:rPr lang="en-US" sz="1600" i="1" dirty="0" err="1">
                <a:solidFill>
                  <a:schemeClr val="accent5">
                    <a:lumMod val="60000"/>
                    <a:lumOff val="40000"/>
                  </a:schemeClr>
                </a:solidFill>
              </a:rPr>
              <a:t>Tmax</a:t>
            </a:r>
            <a:r>
              <a:rPr lang="en-US" sz="1600" i="1" dirty="0">
                <a:solidFill>
                  <a:schemeClr val="accent5">
                    <a:lumMod val="60000"/>
                    <a:lumOff val="40000"/>
                  </a:schemeClr>
                </a:solidFill>
              </a:rPr>
              <a:t>)]</a:t>
            </a:r>
          </a:p>
          <a:p>
            <a:r>
              <a:rPr lang="en-US" sz="1600" dirty="0">
                <a:solidFill>
                  <a:schemeClr val="bg1">
                    <a:lumMod val="65000"/>
                  </a:schemeClr>
                </a:solidFill>
              </a:rPr>
              <a:t>[1] 24 28</a:t>
            </a:r>
          </a:p>
          <a:p>
            <a:endParaRPr lang="en-US" sz="1600" dirty="0"/>
          </a:p>
          <a:p>
            <a:r>
              <a:rPr lang="en-US" sz="1600" dirty="0">
                <a:solidFill>
                  <a:srgbClr val="00B0F0"/>
                </a:solidFill>
              </a:rPr>
              <a:t># remove outlier</a:t>
            </a:r>
          </a:p>
          <a:p>
            <a:r>
              <a:rPr lang="en-US" sz="1600" dirty="0">
                <a:solidFill>
                  <a:schemeClr val="accent5">
                    <a:lumMod val="60000"/>
                    <a:lumOff val="40000"/>
                  </a:schemeClr>
                </a:solidFill>
              </a:rPr>
              <a:t>x[which(x &gt; </a:t>
            </a:r>
            <a:r>
              <a:rPr lang="en-US" sz="1600" dirty="0" err="1">
                <a:solidFill>
                  <a:schemeClr val="accent5">
                    <a:lumMod val="60000"/>
                    <a:lumOff val="40000"/>
                  </a:schemeClr>
                </a:solidFill>
              </a:rPr>
              <a:t>Tmin</a:t>
            </a:r>
            <a:r>
              <a:rPr lang="en-US" sz="1600" dirty="0">
                <a:solidFill>
                  <a:schemeClr val="accent5">
                    <a:lumMod val="60000"/>
                    <a:lumOff val="40000"/>
                  </a:schemeClr>
                </a:solidFill>
              </a:rPr>
              <a:t> &amp; x &lt; </a:t>
            </a:r>
            <a:r>
              <a:rPr lang="en-US" sz="1600" dirty="0" err="1">
                <a:solidFill>
                  <a:schemeClr val="accent5">
                    <a:lumMod val="60000"/>
                    <a:lumOff val="40000"/>
                  </a:schemeClr>
                </a:solidFill>
              </a:rPr>
              <a:t>Tmax</a:t>
            </a:r>
            <a:r>
              <a:rPr lang="en-US" sz="1600" dirty="0">
                <a:solidFill>
                  <a:schemeClr val="accent5">
                    <a:lumMod val="60000"/>
                    <a:lumOff val="40000"/>
                  </a:schemeClr>
                </a:solidFill>
              </a:rPr>
              <a:t>)]</a:t>
            </a:r>
          </a:p>
          <a:p>
            <a:r>
              <a:rPr lang="en-US" sz="1600" dirty="0">
                <a:solidFill>
                  <a:schemeClr val="bg1">
                    <a:lumMod val="65000"/>
                  </a:schemeClr>
                </a:solidFill>
              </a:rPr>
              <a:t>[1] 10  4  6  8  9  8  7  6 12 14 11  9  8  4  5 10 14 12 15  7 10 14</a:t>
            </a:r>
            <a:endParaRPr lang="en-SE" sz="1600" dirty="0">
              <a:solidFill>
                <a:schemeClr val="bg1">
                  <a:lumMod val="65000"/>
                </a:schemeClr>
              </a:solidFill>
            </a:endParaRPr>
          </a:p>
        </p:txBody>
      </p:sp>
    </p:spTree>
    <p:extLst>
      <p:ext uri="{BB962C8B-B14F-4D97-AF65-F5344CB8AC3E}">
        <p14:creationId xmlns:p14="http://schemas.microsoft.com/office/powerpoint/2010/main" val="30588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9E775-0E1E-8F8F-BA5E-94D378E0115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CDE8EBA-1F0F-F81B-EAAE-6F037D61D6B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7E24B070-21EE-5DEC-208F-BFE2AEDE6F7B}"/>
              </a:ext>
            </a:extLst>
          </p:cNvPr>
          <p:cNvSpPr>
            <a:spLocks noGrp="1"/>
          </p:cNvSpPr>
          <p:nvPr>
            <p:ph type="title"/>
          </p:nvPr>
        </p:nvSpPr>
        <p:spPr>
          <a:xfrm>
            <a:off x="1074879" y="3103150"/>
            <a:ext cx="9862886" cy="880197"/>
          </a:xfrm>
        </p:spPr>
        <p:txBody>
          <a:bodyPr/>
          <a:lstStyle/>
          <a:p>
            <a:pPr algn="ctr"/>
            <a:r>
              <a:rPr lang="en-US" sz="5400" dirty="0">
                <a:solidFill>
                  <a:srgbClr val="00B0F0"/>
                </a:solidFill>
              </a:rPr>
              <a:t>Questions?!</a:t>
            </a:r>
            <a:endParaRPr lang="en-SE" sz="5400" dirty="0">
              <a:solidFill>
                <a:srgbClr val="00B0F0"/>
              </a:solidFill>
            </a:endParaRPr>
          </a:p>
        </p:txBody>
      </p:sp>
      <p:pic>
        <p:nvPicPr>
          <p:cNvPr id="7" name="Content Placeholder 6">
            <a:extLst>
              <a:ext uri="{FF2B5EF4-FFF2-40B4-BE49-F238E27FC236}">
                <a16:creationId xmlns:a16="http://schemas.microsoft.com/office/drawing/2014/main" id="{1A0C8550-2CBF-D32A-2BFD-3C352F92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1740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896E3B-1272-0326-05F8-2DD3D230611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14E89F2-35CB-7219-3CA1-8032ADC9C44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65753DF-7487-A529-EF04-BF89834A0F62}"/>
              </a:ext>
            </a:extLst>
          </p:cNvPr>
          <p:cNvSpPr>
            <a:spLocks noGrp="1"/>
          </p:cNvSpPr>
          <p:nvPr>
            <p:ph type="title"/>
          </p:nvPr>
        </p:nvSpPr>
        <p:spPr/>
        <p:txBody>
          <a:bodyPr/>
          <a:lstStyle/>
          <a:p>
            <a:r>
              <a:rPr lang="en-US" dirty="0"/>
              <a:t>Acknowledgements</a:t>
            </a:r>
            <a:endParaRPr lang="en-SE" dirty="0"/>
          </a:p>
        </p:txBody>
      </p:sp>
      <p:sp>
        <p:nvSpPr>
          <p:cNvPr id="5" name="Content Placeholder 4">
            <a:extLst>
              <a:ext uri="{FF2B5EF4-FFF2-40B4-BE49-F238E27FC236}">
                <a16:creationId xmlns:a16="http://schemas.microsoft.com/office/drawing/2014/main" id="{3DBB2A57-5E05-EC3A-A50D-DD19EC030326}"/>
              </a:ext>
            </a:extLst>
          </p:cNvPr>
          <p:cNvSpPr>
            <a:spLocks noGrp="1"/>
          </p:cNvSpPr>
          <p:nvPr>
            <p:ph idx="1"/>
          </p:nvPr>
        </p:nvSpPr>
        <p:spPr/>
        <p:txBody>
          <a:bodyPr/>
          <a:lstStyle/>
          <a:p>
            <a:r>
              <a:rPr lang="en-US" dirty="0">
                <a:hlinkClick r:id="rId2"/>
              </a:rPr>
              <a:t>NBIS</a:t>
            </a:r>
            <a:r>
              <a:rPr lang="en-US" dirty="0"/>
              <a:t>(</a:t>
            </a:r>
            <a:r>
              <a:rPr lang="en-US" dirty="0" err="1"/>
              <a:t>RaukR</a:t>
            </a:r>
            <a:r>
              <a:rPr lang="en-US"/>
              <a:t>)</a:t>
            </a:r>
            <a:endParaRPr lang="en-US" dirty="0"/>
          </a:p>
          <a:p>
            <a:r>
              <a:rPr lang="en-US" dirty="0">
                <a:hlinkClick r:id="rId3"/>
              </a:rPr>
              <a:t>Shannon Alexandra Sheridan</a:t>
            </a:r>
            <a:endParaRPr lang="en-US" dirty="0"/>
          </a:p>
          <a:p>
            <a:pPr marL="0" indent="0">
              <a:buNone/>
            </a:pPr>
            <a:endParaRPr lang="en-SE" dirty="0"/>
          </a:p>
        </p:txBody>
      </p:sp>
    </p:spTree>
    <p:extLst>
      <p:ext uri="{BB962C8B-B14F-4D97-AF65-F5344CB8AC3E}">
        <p14:creationId xmlns:p14="http://schemas.microsoft.com/office/powerpoint/2010/main" val="11634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84051-302D-A3CD-BE96-334A9D22F3E4}"/>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B10E673-151A-0369-9C62-AE3A67FA9586}"/>
              </a:ext>
            </a:extLst>
          </p:cNvPr>
          <p:cNvSpPr>
            <a:spLocks noGrp="1"/>
          </p:cNvSpPr>
          <p:nvPr>
            <p:ph type="pic" sz="quarter" idx="10"/>
          </p:nvPr>
        </p:nvSpPr>
        <p:spPr/>
        <p:txBody>
          <a:bodyPr/>
          <a:lstStyle/>
          <a:p>
            <a:endParaRPr lang="en-SE"/>
          </a:p>
        </p:txBody>
      </p:sp>
      <p:sp>
        <p:nvSpPr>
          <p:cNvPr id="8" name="Title 7">
            <a:extLst>
              <a:ext uri="{FF2B5EF4-FFF2-40B4-BE49-F238E27FC236}">
                <a16:creationId xmlns:a16="http://schemas.microsoft.com/office/drawing/2014/main" id="{F45F46EF-20C1-E6DD-E1F3-F744C133FF66}"/>
              </a:ext>
            </a:extLst>
          </p:cNvPr>
          <p:cNvSpPr>
            <a:spLocks noGrp="1"/>
          </p:cNvSpPr>
          <p:nvPr>
            <p:ph type="title"/>
          </p:nvPr>
        </p:nvSpPr>
        <p:spPr/>
        <p:txBody>
          <a:bodyPr/>
          <a:lstStyle/>
          <a:p>
            <a:endParaRPr lang="en-SE" dirty="0"/>
          </a:p>
        </p:txBody>
      </p:sp>
      <p:pic>
        <p:nvPicPr>
          <p:cNvPr id="6" name="Content Placeholder 6">
            <a:extLst>
              <a:ext uri="{FF2B5EF4-FFF2-40B4-BE49-F238E27FC236}">
                <a16:creationId xmlns:a16="http://schemas.microsoft.com/office/drawing/2014/main" id="{575C4F44-D2E6-F879-CD17-A8D7A5303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11" name="Text Placeholder 4">
            <a:extLst>
              <a:ext uri="{FF2B5EF4-FFF2-40B4-BE49-F238E27FC236}">
                <a16:creationId xmlns:a16="http://schemas.microsoft.com/office/drawing/2014/main" id="{55E5561E-4246-742A-3AA3-2BAC3AA9D82F}"/>
              </a:ext>
            </a:extLst>
          </p:cNvPr>
          <p:cNvSpPr txBox="1">
            <a:spLocks/>
          </p:cNvSpPr>
          <p:nvPr/>
        </p:nvSpPr>
        <p:spPr>
          <a:xfrm>
            <a:off x="2901579" y="3341451"/>
            <a:ext cx="2398008" cy="762000"/>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a:t>
            </a:r>
          </a:p>
        </p:txBody>
      </p:sp>
      <p:sp>
        <p:nvSpPr>
          <p:cNvPr id="12" name="Content Placeholder 5">
            <a:extLst>
              <a:ext uri="{FF2B5EF4-FFF2-40B4-BE49-F238E27FC236}">
                <a16:creationId xmlns:a16="http://schemas.microsoft.com/office/drawing/2014/main" id="{E293A90D-0E37-4B76-6B1C-80406BA476B5}"/>
              </a:ext>
            </a:extLst>
          </p:cNvPr>
          <p:cNvSpPr txBox="1">
            <a:spLocks/>
          </p:cNvSpPr>
          <p:nvPr/>
        </p:nvSpPr>
        <p:spPr>
          <a:xfrm>
            <a:off x="768720" y="4041058"/>
            <a:ext cx="5455099" cy="2094271"/>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a:t>
            </a:r>
            <a:r>
              <a:rPr lang="en-US" dirty="0">
                <a:solidFill>
                  <a:srgbClr val="00B0F0"/>
                </a:solidFill>
              </a:rPr>
              <a:t>language</a:t>
            </a:r>
          </a:p>
          <a:p>
            <a:r>
              <a:rPr lang="en-US" dirty="0"/>
              <a:t>For </a:t>
            </a:r>
            <a:r>
              <a:rPr lang="en-US" dirty="0">
                <a:solidFill>
                  <a:srgbClr val="00B0F0"/>
                </a:solidFill>
              </a:rPr>
              <a:t>data analysis and graphics</a:t>
            </a:r>
          </a:p>
          <a:p>
            <a:r>
              <a:rPr lang="en-US" dirty="0"/>
              <a:t>Refers to both the </a:t>
            </a:r>
            <a:r>
              <a:rPr lang="en-US" dirty="0">
                <a:solidFill>
                  <a:srgbClr val="00B0F0"/>
                </a:solidFill>
              </a:rPr>
              <a:t>language</a:t>
            </a:r>
            <a:r>
              <a:rPr lang="en-US" dirty="0"/>
              <a:t> and the </a:t>
            </a:r>
            <a:r>
              <a:rPr lang="en-US" dirty="0">
                <a:solidFill>
                  <a:srgbClr val="00B0F0"/>
                </a:solidFill>
              </a:rPr>
              <a:t>software</a:t>
            </a:r>
            <a:r>
              <a:rPr lang="en-US" dirty="0"/>
              <a:t> that interprets it’s </a:t>
            </a:r>
            <a:r>
              <a:rPr lang="en-US" dirty="0">
                <a:solidFill>
                  <a:srgbClr val="00B0F0"/>
                </a:solidFill>
              </a:rPr>
              <a:t>scripts</a:t>
            </a:r>
          </a:p>
          <a:p>
            <a:r>
              <a:rPr lang="en-US" dirty="0">
                <a:solidFill>
                  <a:srgbClr val="00B0F0"/>
                </a:solidFill>
              </a:rPr>
              <a:t>Free</a:t>
            </a:r>
            <a:r>
              <a:rPr lang="en-US" dirty="0"/>
              <a:t> and </a:t>
            </a:r>
            <a:r>
              <a:rPr lang="en-US" dirty="0">
                <a:solidFill>
                  <a:srgbClr val="00B0F0"/>
                </a:solidFill>
              </a:rPr>
              <a:t>open</a:t>
            </a:r>
            <a:r>
              <a:rPr lang="en-US" dirty="0"/>
              <a:t> source</a:t>
            </a:r>
          </a:p>
        </p:txBody>
      </p:sp>
      <p:sp>
        <p:nvSpPr>
          <p:cNvPr id="13" name="Text Placeholder 6">
            <a:extLst>
              <a:ext uri="{FF2B5EF4-FFF2-40B4-BE49-F238E27FC236}">
                <a16:creationId xmlns:a16="http://schemas.microsoft.com/office/drawing/2014/main" id="{900DFAB1-482B-FD22-E1B4-309227912F29}"/>
              </a:ext>
            </a:extLst>
          </p:cNvPr>
          <p:cNvSpPr txBox="1">
            <a:spLocks/>
          </p:cNvSpPr>
          <p:nvPr/>
        </p:nvSpPr>
        <p:spPr>
          <a:xfrm>
            <a:off x="7432446" y="3341451"/>
            <a:ext cx="4646362" cy="762000"/>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RStudio</a:t>
            </a:r>
          </a:p>
        </p:txBody>
      </p:sp>
      <p:sp>
        <p:nvSpPr>
          <p:cNvPr id="14" name="Content Placeholder 7">
            <a:extLst>
              <a:ext uri="{FF2B5EF4-FFF2-40B4-BE49-F238E27FC236}">
                <a16:creationId xmlns:a16="http://schemas.microsoft.com/office/drawing/2014/main" id="{4F70F50C-0AF7-027A-6424-62801848621D}"/>
              </a:ext>
            </a:extLst>
          </p:cNvPr>
          <p:cNvSpPr txBox="1">
            <a:spLocks/>
          </p:cNvSpPr>
          <p:nvPr/>
        </p:nvSpPr>
        <p:spPr>
          <a:xfrm>
            <a:off x="6266882" y="4041058"/>
            <a:ext cx="5185947" cy="2654507"/>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User </a:t>
            </a:r>
            <a:r>
              <a:rPr lang="en-US" dirty="0">
                <a:solidFill>
                  <a:srgbClr val="00B0F0"/>
                </a:solidFill>
              </a:rPr>
              <a:t>interface</a:t>
            </a:r>
            <a:r>
              <a:rPr lang="en-US" dirty="0"/>
              <a:t> for working with R</a:t>
            </a:r>
          </a:p>
          <a:p>
            <a:r>
              <a:rPr lang="en-US" dirty="0">
                <a:solidFill>
                  <a:srgbClr val="00B0F0"/>
                </a:solidFill>
              </a:rPr>
              <a:t>Wrapper</a:t>
            </a:r>
            <a:r>
              <a:rPr lang="en-US" dirty="0"/>
              <a:t> around the R language</a:t>
            </a:r>
          </a:p>
          <a:p>
            <a:r>
              <a:rPr lang="en-US" dirty="0"/>
              <a:t>Extends what R can do and </a:t>
            </a:r>
            <a:r>
              <a:rPr lang="en-US" dirty="0">
                <a:solidFill>
                  <a:srgbClr val="00B0F0"/>
                </a:solidFill>
              </a:rPr>
              <a:t>facilitates</a:t>
            </a:r>
            <a:r>
              <a:rPr lang="en-US" dirty="0"/>
              <a:t> </a:t>
            </a:r>
            <a:r>
              <a:rPr lang="en-US" dirty="0">
                <a:solidFill>
                  <a:srgbClr val="00B0F0"/>
                </a:solidFill>
              </a:rPr>
              <a:t>writing R code</a:t>
            </a:r>
          </a:p>
          <a:p>
            <a:r>
              <a:rPr lang="en-US" dirty="0">
                <a:solidFill>
                  <a:srgbClr val="00B0F0"/>
                </a:solidFill>
              </a:rPr>
              <a:t>Free</a:t>
            </a:r>
            <a:r>
              <a:rPr lang="en-US" dirty="0"/>
              <a:t> and </a:t>
            </a:r>
            <a:r>
              <a:rPr lang="en-US" dirty="0">
                <a:solidFill>
                  <a:srgbClr val="00B0F0"/>
                </a:solidFill>
              </a:rPr>
              <a:t>open</a:t>
            </a:r>
            <a:r>
              <a:rPr lang="en-US" dirty="0"/>
              <a:t> source</a:t>
            </a:r>
          </a:p>
        </p:txBody>
      </p:sp>
      <p:pic>
        <p:nvPicPr>
          <p:cNvPr id="5" name="Picture 4">
            <a:extLst>
              <a:ext uri="{FF2B5EF4-FFF2-40B4-BE49-F238E27FC236}">
                <a16:creationId xmlns:a16="http://schemas.microsoft.com/office/drawing/2014/main" id="{5383A3B2-6944-6AEE-6C39-30D11042F7E1}"/>
              </a:ext>
            </a:extLst>
          </p:cNvPr>
          <p:cNvPicPr>
            <a:picLocks noChangeAspect="1"/>
          </p:cNvPicPr>
          <p:nvPr/>
        </p:nvPicPr>
        <p:blipFill>
          <a:blip r:embed="rId4"/>
          <a:stretch>
            <a:fillRect/>
          </a:stretch>
        </p:blipFill>
        <p:spPr>
          <a:xfrm>
            <a:off x="2923574" y="561497"/>
            <a:ext cx="6344851" cy="2611601"/>
          </a:xfrm>
          <a:prstGeom prst="rect">
            <a:avLst/>
          </a:prstGeom>
        </p:spPr>
      </p:pic>
    </p:spTree>
    <p:extLst>
      <p:ext uri="{BB962C8B-B14F-4D97-AF65-F5344CB8AC3E}">
        <p14:creationId xmlns:p14="http://schemas.microsoft.com/office/powerpoint/2010/main" val="8714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D565B8-22D1-3842-C563-DFC088011D94}"/>
              </a:ext>
            </a:extLst>
          </p:cNvPr>
          <p:cNvPicPr>
            <a:picLocks noChangeAspect="1"/>
          </p:cNvPicPr>
          <p:nvPr/>
        </p:nvPicPr>
        <p:blipFill>
          <a:blip r:embed="rId2"/>
          <a:stretch>
            <a:fillRect/>
          </a:stretch>
        </p:blipFill>
        <p:spPr>
          <a:xfrm>
            <a:off x="5584723" y="4261248"/>
            <a:ext cx="2678391" cy="2581844"/>
          </a:xfrm>
          <a:prstGeom prst="rect">
            <a:avLst/>
          </a:prstGeom>
        </p:spPr>
      </p:pic>
      <p:sp>
        <p:nvSpPr>
          <p:cNvPr id="2" name="Text Placeholder 1">
            <a:extLst>
              <a:ext uri="{FF2B5EF4-FFF2-40B4-BE49-F238E27FC236}">
                <a16:creationId xmlns:a16="http://schemas.microsoft.com/office/drawing/2014/main" id="{0F5035A3-0D70-CA35-DF54-10D1CE1AFF7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2C1E11D-B864-012D-7D4A-AEB7A936B81E}"/>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18C3C06-140A-A7C0-2777-4A4E6FE043B2}"/>
              </a:ext>
            </a:extLst>
          </p:cNvPr>
          <p:cNvSpPr>
            <a:spLocks noGrp="1"/>
          </p:cNvSpPr>
          <p:nvPr>
            <p:ph type="title"/>
          </p:nvPr>
        </p:nvSpPr>
        <p:spPr>
          <a:xfrm>
            <a:off x="934337" y="21394"/>
            <a:ext cx="9862886" cy="880197"/>
          </a:xfrm>
        </p:spPr>
        <p:txBody>
          <a:bodyPr/>
          <a:lstStyle/>
          <a:p>
            <a:r>
              <a:rPr lang="en-US" dirty="0"/>
              <a:t>Timeline</a:t>
            </a:r>
            <a:endParaRPr lang="en-SE" dirty="0"/>
          </a:p>
        </p:txBody>
      </p:sp>
      <p:sp>
        <p:nvSpPr>
          <p:cNvPr id="5" name="Content Placeholder 4">
            <a:extLst>
              <a:ext uri="{FF2B5EF4-FFF2-40B4-BE49-F238E27FC236}">
                <a16:creationId xmlns:a16="http://schemas.microsoft.com/office/drawing/2014/main" id="{30DDB21A-9B8B-1BE8-EB9C-6E95791F1543}"/>
              </a:ext>
            </a:extLst>
          </p:cNvPr>
          <p:cNvSpPr>
            <a:spLocks noGrp="1"/>
          </p:cNvSpPr>
          <p:nvPr>
            <p:ph idx="1"/>
          </p:nvPr>
        </p:nvSpPr>
        <p:spPr>
          <a:xfrm>
            <a:off x="745523" y="1108695"/>
            <a:ext cx="6807737" cy="2200275"/>
          </a:xfrm>
        </p:spPr>
        <p:txBody>
          <a:bodyPr/>
          <a:lstStyle/>
          <a:p>
            <a:pPr algn="l">
              <a:buFont typeface="Arial" panose="020B0604020202020204" pitchFamily="34" charset="0"/>
              <a:buChar char="•"/>
            </a:pPr>
            <a:r>
              <a:rPr lang="en-US" sz="2000" b="0" i="0" dirty="0">
                <a:effectLst/>
              </a:rPr>
              <a:t>ca. 1992 — conceived by </a:t>
            </a:r>
            <a:r>
              <a:rPr lang="en-US" sz="2000" b="0" i="0" strike="noStrike" dirty="0">
                <a:solidFill>
                  <a:srgbClr val="00B0F0"/>
                </a:solidFill>
                <a:effectLst/>
                <a:hlinkClick r:id="rId3">
                  <a:extLst>
                    <a:ext uri="{A12FA001-AC4F-418D-AE19-62706E023703}">
                      <ahyp:hlinkClr xmlns:ahyp="http://schemas.microsoft.com/office/drawing/2018/hyperlinkcolor" val="tx"/>
                    </a:ext>
                  </a:extLst>
                </a:hlinkClick>
              </a:rPr>
              <a:t>Robert Gentleman</a:t>
            </a:r>
            <a:r>
              <a:rPr lang="en-US" sz="2000" b="0" i="0" dirty="0">
                <a:solidFill>
                  <a:srgbClr val="00B0F0"/>
                </a:solidFill>
                <a:effectLst/>
              </a:rPr>
              <a:t> </a:t>
            </a:r>
            <a:r>
              <a:rPr lang="en-US" sz="2000" b="0" i="0" dirty="0">
                <a:effectLst/>
              </a:rPr>
              <a:t>and </a:t>
            </a:r>
            <a:r>
              <a:rPr lang="en-US" sz="2000" b="0" i="0" u="none" strike="noStrike" dirty="0">
                <a:solidFill>
                  <a:srgbClr val="00B0F0"/>
                </a:solidFill>
                <a:effectLst/>
                <a:hlinkClick r:id="rId4">
                  <a:extLst>
                    <a:ext uri="{A12FA001-AC4F-418D-AE19-62706E023703}">
                      <ahyp:hlinkClr xmlns:ahyp="http://schemas.microsoft.com/office/drawing/2018/hyperlinkcolor" val="tx"/>
                    </a:ext>
                  </a:extLst>
                </a:hlinkClick>
              </a:rPr>
              <a:t>Ross Ihaka</a:t>
            </a:r>
            <a:r>
              <a:rPr lang="en-US" sz="2000" b="0" i="0" dirty="0">
                <a:solidFill>
                  <a:srgbClr val="00B0F0"/>
                </a:solidFill>
                <a:effectLst/>
              </a:rPr>
              <a:t> </a:t>
            </a:r>
            <a:r>
              <a:rPr lang="en-US" sz="2000" b="0" i="0" dirty="0">
                <a:effectLst/>
              </a:rPr>
              <a:t>(R&amp;R) at the University of Auckland, NZ as a tool for </a:t>
            </a:r>
            <a:r>
              <a:rPr lang="en-US" sz="2000" b="1" i="0" dirty="0">
                <a:effectLst/>
              </a:rPr>
              <a:t>teaching statistics</a:t>
            </a:r>
            <a:endParaRPr lang="en-US" sz="2000" b="0" i="0" dirty="0">
              <a:effectLst/>
            </a:endParaRPr>
          </a:p>
          <a:p>
            <a:pPr algn="l">
              <a:buFont typeface="Arial" panose="020B0604020202020204" pitchFamily="34" charset="0"/>
              <a:buChar char="•"/>
            </a:pPr>
            <a:r>
              <a:rPr lang="en-US" sz="2000" b="0" i="0" dirty="0">
                <a:effectLst/>
              </a:rPr>
              <a:t>1994 — initial version</a:t>
            </a:r>
          </a:p>
          <a:p>
            <a:pPr algn="l">
              <a:buFont typeface="Arial" panose="020B0604020202020204" pitchFamily="34" charset="0"/>
              <a:buChar char="•"/>
            </a:pPr>
            <a:r>
              <a:rPr lang="en-US" sz="2000" b="0" i="0" dirty="0">
                <a:effectLst/>
              </a:rPr>
              <a:t>2000 — stable version</a:t>
            </a:r>
            <a:endParaRPr lang="en-US" sz="2000" b="0" i="0" dirty="0">
              <a:solidFill>
                <a:srgbClr val="00B0F0"/>
              </a:solidFill>
              <a:effectLst/>
            </a:endParaRPr>
          </a:p>
          <a:p>
            <a:pPr marL="0" indent="0">
              <a:buNone/>
            </a:pPr>
            <a:endParaRPr lang="en-SE" sz="2000" dirty="0"/>
          </a:p>
        </p:txBody>
      </p:sp>
      <p:pic>
        <p:nvPicPr>
          <p:cNvPr id="1026" name="Picture 2">
            <a:extLst>
              <a:ext uri="{FF2B5EF4-FFF2-40B4-BE49-F238E27FC236}">
                <a16:creationId xmlns:a16="http://schemas.microsoft.com/office/drawing/2014/main" id="{D9D37AE7-6DCE-86D6-5493-A35E26D5F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747" y="459830"/>
            <a:ext cx="38100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521BC7-9E92-76E9-25D9-2162C9C78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748" y="2698794"/>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14E8DD5-6B44-D134-5A2F-AB496B0F5231}"/>
              </a:ext>
            </a:extLst>
          </p:cNvPr>
          <p:cNvPicPr>
            <a:picLocks noChangeAspect="1"/>
          </p:cNvPicPr>
          <p:nvPr/>
        </p:nvPicPr>
        <p:blipFill>
          <a:blip r:embed="rId7"/>
          <a:stretch>
            <a:fillRect/>
          </a:stretch>
        </p:blipFill>
        <p:spPr>
          <a:xfrm>
            <a:off x="8352537" y="4701068"/>
            <a:ext cx="3826210" cy="2156932"/>
          </a:xfrm>
          <a:prstGeom prst="rect">
            <a:avLst/>
          </a:prstGeom>
        </p:spPr>
      </p:pic>
      <p:sp>
        <p:nvSpPr>
          <p:cNvPr id="9" name="Content Placeholder 4">
            <a:extLst>
              <a:ext uri="{FF2B5EF4-FFF2-40B4-BE49-F238E27FC236}">
                <a16:creationId xmlns:a16="http://schemas.microsoft.com/office/drawing/2014/main" id="{993C51D4-92CB-AF32-1A51-33608E4FCFB5}"/>
              </a:ext>
            </a:extLst>
          </p:cNvPr>
          <p:cNvSpPr txBox="1">
            <a:spLocks/>
          </p:cNvSpPr>
          <p:nvPr/>
        </p:nvSpPr>
        <p:spPr>
          <a:xfrm>
            <a:off x="745522" y="3765594"/>
            <a:ext cx="5350478" cy="681892"/>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2011 — </a:t>
            </a:r>
            <a:r>
              <a:rPr lang="en-US" sz="2000" dirty="0">
                <a:solidFill>
                  <a:srgbClr val="00B0F0"/>
                </a:solidFill>
              </a:rPr>
              <a:t>RStudio</a:t>
            </a:r>
            <a:r>
              <a:rPr lang="en-US" sz="2000" dirty="0"/>
              <a:t>, first release by J.J. Allaire</a:t>
            </a:r>
          </a:p>
          <a:p>
            <a:pPr marL="0" indent="0">
              <a:buFont typeface="Arial" panose="020B0604020202020204" pitchFamily="34" charset="0"/>
              <a:buNone/>
            </a:pPr>
            <a:endParaRPr lang="en-SE" sz="2000" dirty="0"/>
          </a:p>
        </p:txBody>
      </p:sp>
      <p:sp>
        <p:nvSpPr>
          <p:cNvPr id="10" name="Content Placeholder 4">
            <a:extLst>
              <a:ext uri="{FF2B5EF4-FFF2-40B4-BE49-F238E27FC236}">
                <a16:creationId xmlns:a16="http://schemas.microsoft.com/office/drawing/2014/main" id="{028BEFEB-007F-CC15-D6A5-010A968D5D77}"/>
              </a:ext>
            </a:extLst>
          </p:cNvPr>
          <p:cNvSpPr txBox="1">
            <a:spLocks/>
          </p:cNvSpPr>
          <p:nvPr/>
        </p:nvSpPr>
        <p:spPr>
          <a:xfrm>
            <a:off x="740354" y="4601300"/>
            <a:ext cx="5097060" cy="681891"/>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 2017 — </a:t>
            </a:r>
            <a:r>
              <a:rPr lang="en-US" sz="2000" dirty="0" err="1">
                <a:solidFill>
                  <a:srgbClr val="00B050"/>
                </a:solidFill>
                <a:hlinkClick r:id="rId8"/>
              </a:rPr>
              <a:t>Tidyverse</a:t>
            </a:r>
            <a:r>
              <a:rPr lang="en-US" sz="2000" dirty="0"/>
              <a:t> by </a:t>
            </a:r>
            <a:r>
              <a:rPr lang="en-US" sz="2000" dirty="0">
                <a:solidFill>
                  <a:srgbClr val="00B0F0"/>
                </a:solidFill>
              </a:rPr>
              <a:t>Hadley Wickham</a:t>
            </a:r>
          </a:p>
          <a:p>
            <a:pPr marL="0" indent="0">
              <a:buFont typeface="Arial" panose="020B0604020202020204" pitchFamily="34" charset="0"/>
              <a:buNone/>
            </a:pPr>
            <a:endParaRPr lang="en-SE" sz="2000" dirty="0"/>
          </a:p>
        </p:txBody>
      </p:sp>
    </p:spTree>
    <p:extLst>
      <p:ext uri="{BB962C8B-B14F-4D97-AF65-F5344CB8AC3E}">
        <p14:creationId xmlns:p14="http://schemas.microsoft.com/office/powerpoint/2010/main" val="5959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a project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63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ECD985-19BF-95A0-11C2-8DD7461909CE}"/>
              </a:ext>
            </a:extLst>
          </p:cNvPr>
          <p:cNvPicPr>
            <a:picLocks noChangeAspect="1"/>
          </p:cNvPicPr>
          <p:nvPr/>
        </p:nvPicPr>
        <p:blipFill rotWithShape="1">
          <a:blip r:embed="rId3"/>
          <a:srcRect r="57894"/>
          <a:stretch/>
        </p:blipFill>
        <p:spPr>
          <a:xfrm>
            <a:off x="506297" y="924232"/>
            <a:ext cx="3766741" cy="2302249"/>
          </a:xfrm>
          <a:prstGeom prst="rect">
            <a:avLst/>
          </a:prstGeom>
        </p:spPr>
      </p:pic>
      <p:pic>
        <p:nvPicPr>
          <p:cNvPr id="3074" name="Picture 2" descr="Three screenshots of the New Project menu. In the first screenshot, the Create Project window is shown and New Directory is selected. In the second screenshot, the Project Type window is shown and Empty Project is selected. In the third screenshot, the Create New Project  window is shown and the directory name is given as r4ds and the project is being created as subdirectory of the Desktop. ">
            <a:extLst>
              <a:ext uri="{FF2B5EF4-FFF2-40B4-BE49-F238E27FC236}">
                <a16:creationId xmlns:a16="http://schemas.microsoft.com/office/drawing/2014/main" id="{899DF76E-D2F6-D304-2CE2-9424D9D11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038" y="0"/>
            <a:ext cx="7677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2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working directory</a:t>
            </a:r>
          </a:p>
        </p:txBody>
      </p:sp>
      <p:sp>
        <p:nvSpPr>
          <p:cNvPr id="3" name="Content Placeholder 2"/>
          <p:cNvSpPr>
            <a:spLocks noGrp="1"/>
          </p:cNvSpPr>
          <p:nvPr>
            <p:ph idx="1"/>
          </p:nvPr>
        </p:nvSpPr>
        <p:spPr>
          <a:xfrm>
            <a:off x="819147" y="2399071"/>
            <a:ext cx="8423175" cy="4191000"/>
          </a:xfrm>
        </p:spPr>
        <p:txBody>
          <a:bodyPr/>
          <a:lstStyle/>
          <a:p>
            <a:r>
              <a:rPr lang="en-US" dirty="0"/>
              <a:t>Where R will </a:t>
            </a:r>
            <a:r>
              <a:rPr lang="en-US" dirty="0">
                <a:solidFill>
                  <a:srgbClr val="00B0F0"/>
                </a:solidFill>
              </a:rPr>
              <a:t>look</a:t>
            </a:r>
            <a:r>
              <a:rPr lang="en-US" dirty="0"/>
              <a:t> for and </a:t>
            </a:r>
            <a:r>
              <a:rPr lang="en-US" dirty="0">
                <a:solidFill>
                  <a:srgbClr val="00B0F0"/>
                </a:solidFill>
              </a:rPr>
              <a:t>save</a:t>
            </a:r>
            <a:r>
              <a:rPr lang="en-US" dirty="0"/>
              <a:t> files</a:t>
            </a:r>
          </a:p>
          <a:p>
            <a:r>
              <a:rPr lang="en-US" dirty="0"/>
              <a:t>Check working directory with the </a:t>
            </a:r>
            <a:r>
              <a:rPr lang="en-US" dirty="0">
                <a:solidFill>
                  <a:schemeClr val="accent5">
                    <a:lumMod val="60000"/>
                    <a:lumOff val="40000"/>
                  </a:schemeClr>
                </a:solidFill>
              </a:rPr>
              <a:t>getwd() </a:t>
            </a:r>
            <a:r>
              <a:rPr lang="en-US" dirty="0"/>
              <a:t>,</a:t>
            </a:r>
            <a:r>
              <a:rPr lang="en-US" dirty="0">
                <a:solidFill>
                  <a:schemeClr val="accent2"/>
                </a:solidFill>
              </a:rPr>
              <a:t> </a:t>
            </a:r>
            <a:r>
              <a:rPr lang="en-US" dirty="0" err="1">
                <a:solidFill>
                  <a:schemeClr val="accent5">
                    <a:lumMod val="60000"/>
                    <a:lumOff val="40000"/>
                  </a:schemeClr>
                </a:solidFill>
              </a:rPr>
              <a:t>setwd</a:t>
            </a:r>
            <a:r>
              <a:rPr lang="en-US" dirty="0">
                <a:solidFill>
                  <a:schemeClr val="accent5">
                    <a:lumMod val="60000"/>
                    <a:lumOff val="40000"/>
                  </a:schemeClr>
                </a:solidFill>
              </a:rPr>
              <a:t>()</a:t>
            </a:r>
            <a:r>
              <a:rPr lang="en-US" dirty="0">
                <a:solidFill>
                  <a:srgbClr val="00B050"/>
                </a:solidFill>
              </a:rPr>
              <a:t> </a:t>
            </a:r>
            <a:r>
              <a:rPr lang="en-US" dirty="0"/>
              <a:t>functions</a:t>
            </a:r>
          </a:p>
        </p:txBody>
      </p:sp>
      <p:pic>
        <p:nvPicPr>
          <p:cNvPr id="6" name="Picture 5">
            <a:extLst>
              <a:ext uri="{FF2B5EF4-FFF2-40B4-BE49-F238E27FC236}">
                <a16:creationId xmlns:a16="http://schemas.microsoft.com/office/drawing/2014/main" id="{70A641C8-3733-6D88-61EC-E67C34033FE2}"/>
              </a:ext>
            </a:extLst>
          </p:cNvPr>
          <p:cNvPicPr>
            <a:picLocks noChangeAspect="1"/>
          </p:cNvPicPr>
          <p:nvPr/>
        </p:nvPicPr>
        <p:blipFill rotWithShape="1">
          <a:blip r:embed="rId2"/>
          <a:srcRect t="70955" r="26331" b="19816"/>
          <a:stretch/>
        </p:blipFill>
        <p:spPr>
          <a:xfrm>
            <a:off x="819146" y="4150441"/>
            <a:ext cx="10328353" cy="688259"/>
          </a:xfrm>
          <a:prstGeom prst="rect">
            <a:avLst/>
          </a:prstGeom>
        </p:spPr>
      </p:pic>
      <p:pic>
        <p:nvPicPr>
          <p:cNvPr id="8" name="Picture 7">
            <a:extLst>
              <a:ext uri="{FF2B5EF4-FFF2-40B4-BE49-F238E27FC236}">
                <a16:creationId xmlns:a16="http://schemas.microsoft.com/office/drawing/2014/main" id="{F78B29D7-16B6-3138-C8CA-D9357EC76BFE}"/>
              </a:ext>
            </a:extLst>
          </p:cNvPr>
          <p:cNvPicPr>
            <a:picLocks noChangeAspect="1"/>
          </p:cNvPicPr>
          <p:nvPr/>
        </p:nvPicPr>
        <p:blipFill rotWithShape="1">
          <a:blip r:embed="rId3"/>
          <a:srcRect t="60866"/>
          <a:stretch/>
        </p:blipFill>
        <p:spPr>
          <a:xfrm>
            <a:off x="819146" y="5458578"/>
            <a:ext cx="10918747" cy="346587"/>
          </a:xfrm>
          <a:prstGeom prst="rect">
            <a:avLst/>
          </a:prstGeom>
        </p:spPr>
      </p:pic>
    </p:spTree>
    <p:extLst>
      <p:ext uri="{BB962C8B-B14F-4D97-AF65-F5344CB8AC3E}">
        <p14:creationId xmlns:p14="http://schemas.microsoft.com/office/powerpoint/2010/main" val="413814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subdirectories</a:t>
            </a:r>
          </a:p>
        </p:txBody>
      </p:sp>
      <p:sp>
        <p:nvSpPr>
          <p:cNvPr id="3" name="Content Placeholder 2"/>
          <p:cNvSpPr>
            <a:spLocks noGrp="1"/>
          </p:cNvSpPr>
          <p:nvPr>
            <p:ph idx="1"/>
          </p:nvPr>
        </p:nvSpPr>
        <p:spPr>
          <a:xfrm>
            <a:off x="755072" y="2407521"/>
            <a:ext cx="8581968" cy="3681552"/>
          </a:xfrm>
        </p:spPr>
        <p:txBody>
          <a:bodyPr/>
          <a:lstStyle/>
          <a:p>
            <a:r>
              <a:rPr lang="en-US" dirty="0"/>
              <a:t>data/			for raw data and intermediate datasets</a:t>
            </a:r>
          </a:p>
          <a:p>
            <a:r>
              <a:rPr lang="en-US" dirty="0" err="1">
                <a:solidFill>
                  <a:srgbClr val="00B0F0"/>
                </a:solidFill>
              </a:rPr>
              <a:t>data_output</a:t>
            </a:r>
            <a:r>
              <a:rPr lang="en-US" dirty="0">
                <a:solidFill>
                  <a:srgbClr val="00B0F0"/>
                </a:solidFill>
              </a:rPr>
              <a:t>/</a:t>
            </a:r>
            <a:r>
              <a:rPr lang="en-US" dirty="0"/>
              <a:t>	modified versions of raw data</a:t>
            </a:r>
          </a:p>
          <a:p>
            <a:r>
              <a:rPr lang="en-US" dirty="0"/>
              <a:t>documents/		outlines, drafts, other text</a:t>
            </a:r>
          </a:p>
          <a:p>
            <a:r>
              <a:rPr lang="en-US" dirty="0" err="1"/>
              <a:t>fig_output</a:t>
            </a:r>
            <a:r>
              <a:rPr lang="en-US" dirty="0"/>
              <a:t>/		graphics generated by scripts</a:t>
            </a:r>
          </a:p>
          <a:p>
            <a:r>
              <a:rPr lang="en-US" dirty="0"/>
              <a:t>scripts/		R scripts for different analyses or plotting</a:t>
            </a:r>
          </a:p>
        </p:txBody>
      </p:sp>
      <p:pic>
        <p:nvPicPr>
          <p:cNvPr id="5" name="Picture 4">
            <a:extLst>
              <a:ext uri="{FF2B5EF4-FFF2-40B4-BE49-F238E27FC236}">
                <a16:creationId xmlns:a16="http://schemas.microsoft.com/office/drawing/2014/main" id="{92610C83-62C6-361D-393F-8FA47B2D2AF3}"/>
              </a:ext>
            </a:extLst>
          </p:cNvPr>
          <p:cNvPicPr>
            <a:picLocks noChangeAspect="1"/>
          </p:cNvPicPr>
          <p:nvPr/>
        </p:nvPicPr>
        <p:blipFill>
          <a:blip r:embed="rId2"/>
          <a:stretch>
            <a:fillRect/>
          </a:stretch>
        </p:blipFill>
        <p:spPr>
          <a:xfrm>
            <a:off x="7956277" y="214118"/>
            <a:ext cx="3692650" cy="2115899"/>
          </a:xfrm>
          <a:prstGeom prst="rect">
            <a:avLst/>
          </a:prstGeom>
        </p:spPr>
      </p:pic>
      <p:sp>
        <p:nvSpPr>
          <p:cNvPr id="7" name="TextBox 6">
            <a:extLst>
              <a:ext uri="{FF2B5EF4-FFF2-40B4-BE49-F238E27FC236}">
                <a16:creationId xmlns:a16="http://schemas.microsoft.com/office/drawing/2014/main" id="{C5F889D4-4A30-A167-C5E0-22D610C71BAF}"/>
              </a:ext>
            </a:extLst>
          </p:cNvPr>
          <p:cNvSpPr txBox="1"/>
          <p:nvPr/>
        </p:nvSpPr>
        <p:spPr>
          <a:xfrm>
            <a:off x="2526891" y="5520246"/>
            <a:ext cx="7138218" cy="646331"/>
          </a:xfrm>
          <a:prstGeom prst="rect">
            <a:avLst/>
          </a:prstGeom>
          <a:noFill/>
        </p:spPr>
        <p:txBody>
          <a:bodyPr wrap="square">
            <a:spAutoFit/>
          </a:bodyPr>
          <a:lstStyle/>
          <a:p>
            <a:r>
              <a:rPr lang="en-SE" dirty="0"/>
              <a:t># create </a:t>
            </a:r>
            <a:r>
              <a:rPr lang="en-US" dirty="0"/>
              <a:t>subdirectory</a:t>
            </a:r>
          </a:p>
          <a:p>
            <a:r>
              <a:rPr lang="en-SE" dirty="0" err="1">
                <a:solidFill>
                  <a:schemeClr val="accent5">
                    <a:lumMod val="60000"/>
                    <a:lumOff val="40000"/>
                  </a:schemeClr>
                </a:solidFill>
              </a:rPr>
              <a:t>dir.create</a:t>
            </a:r>
            <a:r>
              <a:rPr lang="en-SE" dirty="0">
                <a:solidFill>
                  <a:schemeClr val="accent5">
                    <a:lumMod val="60000"/>
                    <a:lumOff val="40000"/>
                  </a:schemeClr>
                </a:solidFill>
              </a:rPr>
              <a:t>(path = “</a:t>
            </a:r>
            <a:r>
              <a:rPr lang="en-US" dirty="0" err="1">
                <a:solidFill>
                  <a:schemeClr val="accent5">
                    <a:lumMod val="60000"/>
                    <a:lumOff val="40000"/>
                  </a:schemeClr>
                </a:solidFill>
              </a:rPr>
              <a:t>path_to_working_directory</a:t>
            </a:r>
            <a:r>
              <a:rPr lang="en-US" dirty="0">
                <a:solidFill>
                  <a:schemeClr val="accent5">
                    <a:lumMod val="60000"/>
                    <a:lumOff val="40000"/>
                  </a:schemeClr>
                </a:solidFill>
              </a:rPr>
              <a:t>/</a:t>
            </a:r>
            <a:r>
              <a:rPr lang="en-US" dirty="0" err="1">
                <a:solidFill>
                  <a:schemeClr val="accent5">
                    <a:lumMod val="60000"/>
                    <a:lumOff val="40000"/>
                  </a:schemeClr>
                </a:solidFill>
              </a:rPr>
              <a:t>data_output</a:t>
            </a:r>
            <a:r>
              <a:rPr lang="en-SE" dirty="0">
                <a:solidFill>
                  <a:schemeClr val="accent5">
                    <a:lumMod val="60000"/>
                    <a:lumOff val="40000"/>
                  </a:schemeClr>
                </a:solidFill>
              </a:rPr>
              <a:t>")</a:t>
            </a:r>
            <a:endParaRPr lang="en-US" dirty="0">
              <a:solidFill>
                <a:schemeClr val="accent5">
                  <a:lumMod val="60000"/>
                  <a:lumOff val="40000"/>
                </a:schemeClr>
              </a:solidFill>
            </a:endParaRPr>
          </a:p>
        </p:txBody>
      </p:sp>
    </p:spTree>
    <p:extLst>
      <p:ext uri="{BB962C8B-B14F-4D97-AF65-F5344CB8AC3E}">
        <p14:creationId xmlns:p14="http://schemas.microsoft.com/office/powerpoint/2010/main" val="249307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SLU Presentation-sv-2020-12-10" id="{1291652D-977C-6D4E-90B5-DE25FBA2D642}" vid="{ACF71025-7699-EC46-87E7-7C586021735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14824</TotalTime>
  <Words>1793</Words>
  <Application>Microsoft Office PowerPoint</Application>
  <PresentationFormat>Widescreen</PresentationFormat>
  <Paragraphs>281</Paragraphs>
  <Slides>39</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Adobe Devanagari</vt:lpstr>
      <vt:lpstr>-apple-system</vt:lpstr>
      <vt:lpstr>Arial</vt:lpstr>
      <vt:lpstr>Calibri</vt:lpstr>
      <vt:lpstr>Courier New</vt:lpstr>
      <vt:lpstr>LMSans10-Oblique</vt:lpstr>
      <vt:lpstr>LMSans10-Regular</vt:lpstr>
      <vt:lpstr>LMSans9-Regular</vt:lpstr>
      <vt:lpstr>Source Sans Pro</vt:lpstr>
      <vt:lpstr>SLU mallsidor</vt:lpstr>
      <vt:lpstr>Introduction to basic R</vt:lpstr>
      <vt:lpstr>Contents</vt:lpstr>
      <vt:lpstr>Basic about R</vt:lpstr>
      <vt:lpstr>PowerPoint Presentation</vt:lpstr>
      <vt:lpstr>Timeline</vt:lpstr>
      <vt:lpstr>Setting up a project</vt:lpstr>
      <vt:lpstr>PowerPoint Presentation</vt:lpstr>
      <vt:lpstr>The working directory</vt:lpstr>
      <vt:lpstr>Suggested subdirectories</vt:lpstr>
      <vt:lpstr>Interacting with R</vt:lpstr>
      <vt:lpstr>Packages</vt:lpstr>
      <vt:lpstr>Packages</vt:lpstr>
      <vt:lpstr>Packages</vt:lpstr>
      <vt:lpstr>Assign values to objects</vt:lpstr>
      <vt:lpstr>Assign values to objects</vt:lpstr>
      <vt:lpstr>Scalars, vectors and matrices</vt:lpstr>
      <vt:lpstr>Types of vectors and objects</vt:lpstr>
      <vt:lpstr>Types of vectors and objects</vt:lpstr>
      <vt:lpstr>Structures</vt:lpstr>
      <vt:lpstr>Data structures</vt:lpstr>
      <vt:lpstr>Getting a dataset in R</vt:lpstr>
      <vt:lpstr>Ways to get data in R or in RStudio</vt:lpstr>
      <vt:lpstr>PowerPoint Presentation</vt:lpstr>
      <vt:lpstr>Processes</vt:lpstr>
      <vt:lpstr>How to export or save as results or data</vt:lpstr>
      <vt:lpstr>How to export or save as plot</vt:lpstr>
      <vt:lpstr>!! Practical session (afternoon session): read a test csv file into Rstudio!!</vt:lpstr>
      <vt:lpstr>Seeking help</vt:lpstr>
      <vt:lpstr>PowerPoint Presentation</vt:lpstr>
      <vt:lpstr>PowerPoint Presentation</vt:lpstr>
      <vt:lpstr>Handle large datasets </vt:lpstr>
      <vt:lpstr>PowerPoint Presentation</vt:lpstr>
      <vt:lpstr>Good housekeeping strategies for scripts </vt:lpstr>
      <vt:lpstr>Filtering of genotype data</vt:lpstr>
      <vt:lpstr>Conversion of different genotype file formats</vt:lpstr>
      <vt:lpstr>Outliers in genotype and phenotype datasets</vt:lpstr>
      <vt:lpstr>Outliers in genotype and phenotype datasets</vt:lpstr>
      <vt:lpstr>Questions?!</vt:lpstr>
      <vt:lpstr>Acknowledgements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Dirk-Jan de Koning</dc:creator>
  <cp:lastModifiedBy>Abu Bakar Siddique</cp:lastModifiedBy>
  <cp:revision>78</cp:revision>
  <dcterms:created xsi:type="dcterms:W3CDTF">2023-01-31T09:03:56Z</dcterms:created>
  <dcterms:modified xsi:type="dcterms:W3CDTF">2025-09-25T20:16:25Z</dcterms:modified>
</cp:coreProperties>
</file>